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sldIdLst>
    <p:sldId id="261" r:id="rId2"/>
    <p:sldId id="263" r:id="rId3"/>
    <p:sldId id="262" r:id="rId4"/>
    <p:sldId id="256" r:id="rId5"/>
    <p:sldId id="257" r:id="rId6"/>
    <p:sldId id="258" r:id="rId7"/>
    <p:sldId id="259" r:id="rId8"/>
    <p:sldId id="260" r:id="rId9"/>
    <p:sldId id="265" r:id="rId10"/>
    <p:sldId id="312" r:id="rId11"/>
    <p:sldId id="264" r:id="rId12"/>
    <p:sldId id="266" r:id="rId13"/>
    <p:sldId id="267" r:id="rId14"/>
    <p:sldId id="268" r:id="rId15"/>
    <p:sldId id="269" r:id="rId16"/>
    <p:sldId id="270" r:id="rId17"/>
    <p:sldId id="308" r:id="rId18"/>
    <p:sldId id="307" r:id="rId19"/>
    <p:sldId id="310" r:id="rId20"/>
    <p:sldId id="271" r:id="rId21"/>
    <p:sldId id="309" r:id="rId22"/>
    <p:sldId id="311" r:id="rId23"/>
    <p:sldId id="313" r:id="rId24"/>
    <p:sldId id="314" r:id="rId25"/>
    <p:sldId id="317" r:id="rId26"/>
    <p:sldId id="318" r:id="rId27"/>
    <p:sldId id="325" r:id="rId28"/>
    <p:sldId id="319" r:id="rId29"/>
    <p:sldId id="316" r:id="rId30"/>
    <p:sldId id="321" r:id="rId31"/>
    <p:sldId id="320" r:id="rId32"/>
    <p:sldId id="322" r:id="rId33"/>
    <p:sldId id="323" r:id="rId3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0"/>
  </p:normalViewPr>
  <p:slideViewPr>
    <p:cSldViewPr snapToGrid="0" snapToObjects="1">
      <p:cViewPr varScale="1">
        <p:scale>
          <a:sx n="102" d="100"/>
          <a:sy n="102" d="100"/>
        </p:scale>
        <p:origin x="9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file:///F:\Documents%20Dell\DPRE%202020\Revue%202020\pr&#233;sentations\Pr&#233;sentation%20mat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file:///F:\Documents%20Dell\DPRE%202020\Revue%202020\pr&#233;sentations\Pr&#233;sentation%20ma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'effet 2,6'!$B$5</c:f>
              <c:strCache>
                <c:ptCount val="1"/>
                <c:pt idx="0">
                  <c:v>Réalisé 2019</c:v>
                </c:pt>
              </c:strCache>
            </c:strRef>
          </c:tx>
          <c:spPr>
            <a:solidFill>
              <a:srgbClr val="92D050"/>
            </a:solidFill>
            <a:ln w="3175">
              <a:solidFill>
                <a:schemeClr val="tx1"/>
              </a:solidFill>
            </a:ln>
            <a:effectLst/>
          </c:spPr>
          <c:invertIfNegative val="0"/>
          <c:dLbls>
            <c:spPr>
              <a:noFill/>
              <a:ln w="3175"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Perpetua" panose="02020502060401020303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'effet 2,6'!$C$3:$D$3</c:f>
              <c:strCache>
                <c:ptCount val="2"/>
                <c:pt idx="0">
                  <c:v>Part des dépenses d'éducation du secteur en % du PIB</c:v>
                </c:pt>
                <c:pt idx="1">
                  <c:v>Part des dépenses publiques d'éducation sur budget du Gouvernement HSD</c:v>
                </c:pt>
              </c:strCache>
            </c:strRef>
          </c:cat>
          <c:val>
            <c:numRef>
              <c:f>'effet 2,6'!$C$5:$D$5</c:f>
              <c:numCache>
                <c:formatCode>0.0%</c:formatCode>
                <c:ptCount val="2"/>
                <c:pt idx="0">
                  <c:v>7.9000000000000001E-2</c:v>
                </c:pt>
                <c:pt idx="1">
                  <c:v>0.25900000000000001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185-4D62-9013-B55F5678D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1"/>
        <c:axId val="785847912"/>
        <c:axId val="785848568"/>
      </c:barChart>
      <c:scatterChart>
        <c:scatterStyle val="lineMarker"/>
        <c:varyColors val="0"/>
        <c:ser>
          <c:idx val="0"/>
          <c:order val="0"/>
          <c:tx>
            <c:strRef>
              <c:f>'effet 2,6'!$B$4</c:f>
              <c:strCache>
                <c:ptCount val="1"/>
                <c:pt idx="0">
                  <c:v>Référence 2018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ash"/>
            <c:size val="33"/>
            <c:spPr>
              <a:solidFill>
                <a:srgbClr val="0070C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3.3846853702110768E-2"/>
                  <c:y val="-0.1134001856192435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185-4D62-9013-B55F5678DAF6}"/>
                </c:ext>
              </c:extLst>
            </c:dLbl>
            <c:dLbl>
              <c:idx val="1"/>
              <c:layout>
                <c:manualLayout>
                  <c:x val="3.7114901078541498E-2"/>
                  <c:y val="-3.4898795033759693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185-4D62-9013-B55F5678DAF6}"/>
                </c:ext>
              </c:extLst>
            </c:dLbl>
            <c:spPr>
              <a:noFill/>
              <a:ln w="28575">
                <a:solidFill>
                  <a:srgbClr val="0070C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Perpetua" panose="02020502060401020303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'effet 2,6'!$C$3:$D$3</c:f>
              <c:strCache>
                <c:ptCount val="2"/>
                <c:pt idx="0">
                  <c:v>Part des dépenses d'éducation du secteur en % du PIB</c:v>
                </c:pt>
                <c:pt idx="1">
                  <c:v>Part des dépenses publiques d'éducation sur budget du Gouvernement HSD</c:v>
                </c:pt>
              </c:strCache>
            </c:strRef>
          </c:xVal>
          <c:yVal>
            <c:numRef>
              <c:f>'effet 2,6'!$C$4:$D$4</c:f>
              <c:numCache>
                <c:formatCode>0.0%</c:formatCode>
                <c:ptCount val="2"/>
                <c:pt idx="0">
                  <c:v>0.08</c:v>
                </c:pt>
                <c:pt idx="1">
                  <c:v>0.24099999999999999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4185-4D62-9013-B55F5678DAF6}"/>
            </c:ext>
          </c:extLst>
        </c:ser>
        <c:ser>
          <c:idx val="2"/>
          <c:order val="2"/>
          <c:tx>
            <c:strRef>
              <c:f>'effet 2,6'!$B$6</c:f>
              <c:strCache>
                <c:ptCount val="1"/>
                <c:pt idx="0">
                  <c:v>Cible 2019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ash"/>
            <c:size val="33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3.3613445378151259E-2"/>
                  <c:y val="-3.9594615054410441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185-4D62-9013-B55F5678DAF6}"/>
                </c:ext>
              </c:extLst>
            </c:dLbl>
            <c:dLbl>
              <c:idx val="1"/>
              <c:layout>
                <c:manualLayout>
                  <c:x val="3.1512605042016806E-2"/>
                  <c:y val="-2.4746634409006643E-3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185-4D62-9013-B55F5678DAF6}"/>
                </c:ext>
              </c:extLst>
            </c:dLbl>
            <c:spPr>
              <a:noFill/>
              <a:ln w="28575">
                <a:solidFill>
                  <a:srgbClr val="FF000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Perpetua" panose="02020502060401020303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'effet 2,6'!$C$3:$D$3</c:f>
              <c:strCache>
                <c:ptCount val="2"/>
                <c:pt idx="0">
                  <c:v>Part des dépenses d'éducation du secteur en % du PIB</c:v>
                </c:pt>
                <c:pt idx="1">
                  <c:v>Part des dépenses publiques d'éducation sur budget du Gouvernement HSD</c:v>
                </c:pt>
              </c:strCache>
            </c:strRef>
          </c:xVal>
          <c:yVal>
            <c:numRef>
              <c:f>'effet 2,6'!$C$6:$D$6</c:f>
              <c:numCache>
                <c:formatCode>0.0%</c:formatCode>
                <c:ptCount val="2"/>
                <c:pt idx="0">
                  <c:v>7.0000000000000007E-2</c:v>
                </c:pt>
                <c:pt idx="1">
                  <c:v>0.312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4185-4D62-9013-B55F5678DA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5847912"/>
        <c:axId val="785848568"/>
      </c:scatterChart>
      <c:catAx>
        <c:axId val="785847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Perpetua" panose="02020502060401020303" pitchFamily="18" charset="0"/>
                <a:ea typeface="+mn-ea"/>
                <a:cs typeface="+mn-cs"/>
              </a:defRPr>
            </a:pPr>
            <a:endParaRPr lang="fr-FR"/>
          </a:p>
        </c:txPr>
        <c:crossAx val="785848568"/>
        <c:crosses val="autoZero"/>
        <c:auto val="1"/>
        <c:lblAlgn val="ctr"/>
        <c:lblOffset val="100"/>
        <c:noMultiLvlLbl val="0"/>
      </c:catAx>
      <c:valAx>
        <c:axId val="785848568"/>
        <c:scaling>
          <c:orientation val="minMax"/>
          <c:max val="0.35000000000000003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Perpetua" panose="02020502060401020303" pitchFamily="18" charset="0"/>
                <a:ea typeface="+mn-ea"/>
                <a:cs typeface="+mn-cs"/>
              </a:defRPr>
            </a:pPr>
            <a:endParaRPr lang="fr-FR"/>
          </a:p>
        </c:txPr>
        <c:crossAx val="785847912"/>
        <c:crosses val="autoZero"/>
        <c:crossBetween val="between"/>
      </c:valAx>
      <c:spPr>
        <a:solidFill>
          <a:schemeClr val="bg1"/>
        </a:solidFill>
        <a:ln>
          <a:solidFill>
            <a:srgbClr val="0070C0"/>
          </a:solidFill>
        </a:ln>
        <a:effectLst/>
      </c:spPr>
    </c:plotArea>
    <c:legend>
      <c:legendPos val="b"/>
      <c:overlay val="0"/>
      <c:spPr>
        <a:solidFill>
          <a:schemeClr val="bg1"/>
        </a:solidFill>
        <a:ln w="31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erpetua" panose="02020502060401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3175" cap="flat" cmpd="sng" algn="ctr">
      <a:solidFill>
        <a:srgbClr val="0070C0"/>
      </a:solidFill>
      <a:round/>
    </a:ln>
    <a:effectLst/>
  </c:spPr>
  <c:txPr>
    <a:bodyPr/>
    <a:lstStyle/>
    <a:p>
      <a:pPr>
        <a:defRPr sz="1600" b="1">
          <a:solidFill>
            <a:schemeClr val="tx1"/>
          </a:solidFill>
          <a:latin typeface="Perpetua" panose="02020502060401020303" pitchFamily="18" charset="0"/>
        </a:defRPr>
      </a:pPr>
      <a:endParaRPr lang="fr-FR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'Effet 2,6 bis'!$B$5</c:f>
              <c:strCache>
                <c:ptCount val="1"/>
                <c:pt idx="0">
                  <c:v>Réalisé 2020</c:v>
                </c:pt>
              </c:strCache>
            </c:strRef>
          </c:tx>
          <c:spPr>
            <a:solidFill>
              <a:srgbClr val="92D050"/>
            </a:solidFill>
            <a:ln w="3175">
              <a:solidFill>
                <a:schemeClr val="tx1"/>
              </a:solidFill>
            </a:ln>
            <a:effectLst/>
          </c:spPr>
          <c:invertIfNegative val="0"/>
          <c:dLbls>
            <c:dLbl>
              <c:idx val="0"/>
              <c:spPr>
                <a:noFill/>
                <a:ln w="28575">
                  <a:solidFill>
                    <a:srgbClr val="92D05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Perpetua" panose="02020502060401020303" pitchFamily="18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737255380178052E-2"/>
                      <c:h val="5.9546442905130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F085-42AF-B78E-4C58E1F58A57}"/>
                </c:ext>
              </c:extLst>
            </c:dLbl>
            <c:spPr>
              <a:solidFill>
                <a:schemeClr val="bg1"/>
              </a:solidFill>
              <a:ln w="3175">
                <a:solidFill>
                  <a:schemeClr val="tx1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Perpetua" panose="02020502060401020303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'Effet 2,6 bis'!$C$3</c:f>
              <c:strCache>
                <c:ptCount val="1"/>
                <c:pt idx="0">
                  <c:v>Nombre de revues régionales organisées /an</c:v>
                </c:pt>
              </c:strCache>
            </c:strRef>
          </c:cat>
          <c:val>
            <c:numRef>
              <c:f>'Effet 2,6 bis'!$C$5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85-42AF-B78E-4C58E1F58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52"/>
        <c:axId val="785847912"/>
        <c:axId val="785848568"/>
      </c:barChart>
      <c:scatterChart>
        <c:scatterStyle val="lineMarker"/>
        <c:varyColors val="0"/>
        <c:ser>
          <c:idx val="0"/>
          <c:order val="0"/>
          <c:tx>
            <c:strRef>
              <c:f>'Effet 2,6 bis'!$B$4</c:f>
              <c:strCache>
                <c:ptCount val="1"/>
                <c:pt idx="0">
                  <c:v>Référence 2019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ash"/>
            <c:size val="33"/>
            <c:spPr>
              <a:solidFill>
                <a:srgbClr val="0070C0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0.10782315089241058"/>
                  <c:y val="-7.4950345975486027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497625599343962E-2"/>
                      <c:h val="5.95464429051301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2-F085-42AF-B78E-4C58E1F58A57}"/>
                </c:ext>
              </c:extLst>
            </c:dLbl>
            <c:spPr>
              <a:noFill/>
              <a:ln w="28575">
                <a:solidFill>
                  <a:srgbClr val="0070C0"/>
                </a:solidFill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Perpetua" panose="02020502060401020303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'Effet 2,6 bis'!$C$3</c:f>
              <c:strCache>
                <c:ptCount val="1"/>
                <c:pt idx="0">
                  <c:v>Nombre de revues régionales organisées /an</c:v>
                </c:pt>
              </c:strCache>
            </c:strRef>
          </c:xVal>
          <c:yVal>
            <c:numRef>
              <c:f>'Effet 2,6 bis'!$C$4</c:f>
              <c:numCache>
                <c:formatCode>General</c:formatCode>
                <c:ptCount val="1"/>
                <c:pt idx="0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F085-42AF-B78E-4C58E1F58A57}"/>
            </c:ext>
          </c:extLst>
        </c:ser>
        <c:ser>
          <c:idx val="2"/>
          <c:order val="2"/>
          <c:tx>
            <c:strRef>
              <c:f>'Effet 2,6 bis'!$B$6</c:f>
              <c:strCache>
                <c:ptCount val="1"/>
                <c:pt idx="0">
                  <c:v>Cible 2020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dash"/>
            <c:size val="33"/>
            <c:spPr>
              <a:solidFill>
                <a:srgbClr val="FF0000"/>
              </a:solidFill>
              <a:ln w="9525">
                <a:solidFill>
                  <a:srgbClr val="FF0000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6.4349880793952846E-2"/>
                  <c:y val="2.8099900799121429E-2"/>
                </c:manualLayout>
              </c:layout>
              <c:spPr>
                <a:noFill/>
                <a:ln w="28575">
                  <a:solidFill>
                    <a:srgbClr val="FF0000"/>
                  </a:solidFill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/>
                      </a:solidFill>
                      <a:latin typeface="Perpetua" panose="02020502060401020303" pitchFamily="18" charset="0"/>
                      <a:ea typeface="+mn-ea"/>
                      <a:cs typeface="+mn-cs"/>
                    </a:defRPr>
                  </a:pPr>
                  <a:endParaRPr lang="fr-FR"/>
                </a:p>
              </c:tx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7231839413813761E-2"/>
                      <c:h val="6.4143276388144918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5-F085-42AF-B78E-4C58E1F58A5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chemeClr val="tx1"/>
                    </a:solidFill>
                    <a:latin typeface="Perpetua" panose="02020502060401020303" pitchFamily="18" charset="0"/>
                    <a:ea typeface="+mn-ea"/>
                    <a:cs typeface="+mn-cs"/>
                  </a:defRPr>
                </a:pPr>
                <a:endParaRPr lang="fr-F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strRef>
              <c:f>'Effet 2,6 bis'!$C$3</c:f>
              <c:strCache>
                <c:ptCount val="1"/>
                <c:pt idx="0">
                  <c:v>Nombre de revues régionales organisées /an</c:v>
                </c:pt>
              </c:strCache>
            </c:strRef>
          </c:xVal>
          <c:yVal>
            <c:numRef>
              <c:f>'Effet 2,6 bis'!$C$6</c:f>
              <c:numCache>
                <c:formatCode>General</c:formatCode>
                <c:ptCount val="1"/>
                <c:pt idx="0">
                  <c:v>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F085-42AF-B78E-4C58E1F58A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785847912"/>
        <c:axId val="785848568"/>
      </c:scatterChart>
      <c:catAx>
        <c:axId val="785847912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Perpetua" panose="02020502060401020303" pitchFamily="18" charset="0"/>
                <a:ea typeface="+mn-ea"/>
                <a:cs typeface="+mn-cs"/>
              </a:defRPr>
            </a:pPr>
            <a:endParaRPr lang="fr-FR"/>
          </a:p>
        </c:txPr>
        <c:crossAx val="785848568"/>
        <c:crosses val="autoZero"/>
        <c:auto val="1"/>
        <c:lblAlgn val="ctr"/>
        <c:lblOffset val="100"/>
        <c:noMultiLvlLbl val="0"/>
      </c:catAx>
      <c:valAx>
        <c:axId val="785848568"/>
        <c:scaling>
          <c:orientation val="minMax"/>
          <c:max val="1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Perpetua" panose="02020502060401020303" pitchFamily="18" charset="0"/>
                <a:ea typeface="+mn-ea"/>
                <a:cs typeface="+mn-cs"/>
              </a:defRPr>
            </a:pPr>
            <a:endParaRPr lang="fr-FR"/>
          </a:p>
        </c:txPr>
        <c:crossAx val="785847912"/>
        <c:crosses val="autoZero"/>
        <c:crossBetween val="between"/>
      </c:valAx>
      <c:spPr>
        <a:solidFill>
          <a:schemeClr val="bg1"/>
        </a:solidFill>
        <a:ln>
          <a:solidFill>
            <a:srgbClr val="0070C0"/>
          </a:solidFill>
        </a:ln>
        <a:effectLst/>
      </c:spPr>
    </c:plotArea>
    <c:legend>
      <c:legendPos val="b"/>
      <c:overlay val="0"/>
      <c:spPr>
        <a:solidFill>
          <a:schemeClr val="bg1"/>
        </a:solidFill>
        <a:ln w="3175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Perpetua" panose="02020502060401020303" pitchFamily="18" charset="0"/>
              <a:ea typeface="+mn-ea"/>
              <a:cs typeface="+mn-cs"/>
            </a:defRPr>
          </a:pPr>
          <a:endParaRPr lang="fr-FR"/>
        </a:p>
      </c:txPr>
    </c:legend>
    <c:plotVisOnly val="1"/>
    <c:dispBlanksAs val="gap"/>
    <c:showDLblsOverMax val="0"/>
  </c:chart>
  <c:spPr>
    <a:blipFill>
      <a:blip xmlns:r="http://schemas.openxmlformats.org/officeDocument/2006/relationships" r:embed="rId3"/>
      <a:tile tx="0" ty="0" sx="100000" sy="100000" flip="none" algn="tl"/>
    </a:blipFill>
    <a:ln w="3175" cap="flat" cmpd="sng" algn="ctr">
      <a:solidFill>
        <a:srgbClr val="0070C0"/>
      </a:solidFill>
      <a:round/>
    </a:ln>
    <a:effectLst/>
  </c:spPr>
  <c:txPr>
    <a:bodyPr/>
    <a:lstStyle/>
    <a:p>
      <a:pPr>
        <a:defRPr sz="1600" b="1">
          <a:solidFill>
            <a:schemeClr val="tx1"/>
          </a:solidFill>
          <a:latin typeface="Perpetua" panose="02020502060401020303" pitchFamily="18" charset="0"/>
        </a:defRPr>
      </a:pPr>
      <a:endParaRPr lang="fr-FR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hyperlink" Target="https://varlyproject.blog/formation-syndicale-enseignants-forsync/" TargetMode="External"/><Relationship Id="rId1" Type="http://schemas.openxmlformats.org/officeDocument/2006/relationships/hyperlink" Target="https://www.ei-ie.org/fr/item/25128:une-academie-syndicale-en-ligne-made-in-rd-congo" TargetMode="External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hyperlink" Target="https://varlyproject.blog/suivi-du-secteur-de-leducation/" TargetMode="External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hyperlink" Target="https://varlyproject.blog/formation-syndicale-enseignants-forsync/" TargetMode="External"/><Relationship Id="rId1" Type="http://schemas.openxmlformats.org/officeDocument/2006/relationships/hyperlink" Target="https://www.ei-ie.org/fr/item/25128:une-academie-syndicale-en-ligne-made-in-rd-congo" TargetMode="External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hyperlink" Target="https://varlyproject.blog/suivi-du-secteur-de-leducation/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5B39E7-B868-4D4E-82CF-C8C747999A78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5004346C-96B8-4D74-BA20-232C956086BB}">
      <dgm:prSet/>
      <dgm:spPr/>
      <dgm:t>
        <a:bodyPr/>
        <a:lstStyle/>
        <a:p>
          <a:r>
            <a:rPr lang="en-US"/>
            <a:t>Académie syndicale en ligne</a:t>
          </a:r>
        </a:p>
      </dgm:t>
    </dgm:pt>
    <dgm:pt modelId="{366B6E70-BF5C-46B6-8195-DEE2A46469DE}" type="parTrans" cxnId="{94DF2FA8-64CA-46AC-86EE-8B8BB1D0DCDE}">
      <dgm:prSet/>
      <dgm:spPr/>
      <dgm:t>
        <a:bodyPr/>
        <a:lstStyle/>
        <a:p>
          <a:endParaRPr lang="en-US"/>
        </a:p>
      </dgm:t>
    </dgm:pt>
    <dgm:pt modelId="{B920657B-0412-4399-9AF2-B2F2B242619E}" type="sibTrans" cxnId="{94DF2FA8-64CA-46AC-86EE-8B8BB1D0DCDE}">
      <dgm:prSet/>
      <dgm:spPr/>
      <dgm:t>
        <a:bodyPr/>
        <a:lstStyle/>
        <a:p>
          <a:endParaRPr lang="en-US"/>
        </a:p>
      </dgm:t>
    </dgm:pt>
    <dgm:pt modelId="{7FEE2C46-AF3A-4CB2-8161-7AB5D3760B15}">
      <dgm:prSet/>
      <dgm:spPr/>
      <dgm:t>
        <a:bodyPr/>
        <a:lstStyle/>
        <a:p>
          <a:r>
            <a:rPr lang="en-GB">
              <a:hlinkClick xmlns:r="http://schemas.openxmlformats.org/officeDocument/2006/relationships" r:id="rId1"/>
            </a:rPr>
            <a:t>https://www.ei-ie.org/fr/item/25128:une-academie-syndicale-en-ligne-made-in-rd-congo</a:t>
          </a:r>
          <a:endParaRPr lang="en-US"/>
        </a:p>
      </dgm:t>
    </dgm:pt>
    <dgm:pt modelId="{88DB8F1F-D4CD-4C6B-953C-0A3E809C6EE8}" type="parTrans" cxnId="{DEB08BF5-D2C6-4E98-A9C3-FC0C1E330397}">
      <dgm:prSet/>
      <dgm:spPr/>
      <dgm:t>
        <a:bodyPr/>
        <a:lstStyle/>
        <a:p>
          <a:endParaRPr lang="en-US"/>
        </a:p>
      </dgm:t>
    </dgm:pt>
    <dgm:pt modelId="{FCEC01B1-A621-4DB0-A66B-B9171A8D312D}" type="sibTrans" cxnId="{DEB08BF5-D2C6-4E98-A9C3-FC0C1E330397}">
      <dgm:prSet/>
      <dgm:spPr/>
      <dgm:t>
        <a:bodyPr/>
        <a:lstStyle/>
        <a:p>
          <a:endParaRPr lang="en-US"/>
        </a:p>
      </dgm:t>
    </dgm:pt>
    <dgm:pt modelId="{AEA2DF6B-3BA0-4921-AE48-3670881013D7}">
      <dgm:prSet/>
      <dgm:spPr/>
      <dgm:t>
        <a:bodyPr/>
        <a:lstStyle/>
        <a:p>
          <a:r>
            <a:rPr lang="en-GB"/>
            <a:t>Le projet de Formation Syndicale et de Coopération Sud Sud (FORSYNC)</a:t>
          </a:r>
          <a:endParaRPr lang="en-US"/>
        </a:p>
      </dgm:t>
    </dgm:pt>
    <dgm:pt modelId="{9D2D5B44-3307-4CCC-8D7B-EE574CF53C2D}" type="parTrans" cxnId="{F5562E54-F12D-499B-9F48-775E39F5CECE}">
      <dgm:prSet/>
      <dgm:spPr/>
      <dgm:t>
        <a:bodyPr/>
        <a:lstStyle/>
        <a:p>
          <a:endParaRPr lang="en-US"/>
        </a:p>
      </dgm:t>
    </dgm:pt>
    <dgm:pt modelId="{BFAB4F3D-8707-402E-994A-4CFAA3286CB8}" type="sibTrans" cxnId="{F5562E54-F12D-499B-9F48-775E39F5CECE}">
      <dgm:prSet/>
      <dgm:spPr/>
      <dgm:t>
        <a:bodyPr/>
        <a:lstStyle/>
        <a:p>
          <a:endParaRPr lang="en-US"/>
        </a:p>
      </dgm:t>
    </dgm:pt>
    <dgm:pt modelId="{7D994605-67D3-499B-ACFA-41F438394F50}">
      <dgm:prSet/>
      <dgm:spPr/>
      <dgm:t>
        <a:bodyPr/>
        <a:lstStyle/>
        <a:p>
          <a:r>
            <a:rPr lang="en-GB">
              <a:hlinkClick xmlns:r="http://schemas.openxmlformats.org/officeDocument/2006/relationships" r:id="rId2"/>
            </a:rPr>
            <a:t>https://varlyproject.blog/formation-syndicale-enseignants-forsync/</a:t>
          </a:r>
          <a:endParaRPr lang="en-US"/>
        </a:p>
      </dgm:t>
    </dgm:pt>
    <dgm:pt modelId="{E0CCAFC4-C60B-41D5-9ED9-0F3B962742EC}" type="parTrans" cxnId="{37A5BECB-D851-4B58-8E4C-ED8626E54BFE}">
      <dgm:prSet/>
      <dgm:spPr/>
      <dgm:t>
        <a:bodyPr/>
        <a:lstStyle/>
        <a:p>
          <a:endParaRPr lang="en-US"/>
        </a:p>
      </dgm:t>
    </dgm:pt>
    <dgm:pt modelId="{55905DD7-F6FC-4F7B-B22C-98F05A89F1AE}" type="sibTrans" cxnId="{37A5BECB-D851-4B58-8E4C-ED8626E54BFE}">
      <dgm:prSet/>
      <dgm:spPr/>
      <dgm:t>
        <a:bodyPr/>
        <a:lstStyle/>
        <a:p>
          <a:endParaRPr lang="en-US"/>
        </a:p>
      </dgm:t>
    </dgm:pt>
    <dgm:pt modelId="{5D62CE33-93F2-1445-8637-AF15F8363AE3}" type="pres">
      <dgm:prSet presAssocID="{E15B39E7-B868-4D4E-82CF-C8C747999A78}" presName="vert0" presStyleCnt="0">
        <dgm:presLayoutVars>
          <dgm:dir/>
          <dgm:animOne val="branch"/>
          <dgm:animLvl val="lvl"/>
        </dgm:presLayoutVars>
      </dgm:prSet>
      <dgm:spPr/>
    </dgm:pt>
    <dgm:pt modelId="{3D2CEAD0-2814-7947-B82B-66CBA041370B}" type="pres">
      <dgm:prSet presAssocID="{5004346C-96B8-4D74-BA20-232C956086BB}" presName="thickLine" presStyleLbl="alignNode1" presStyleIdx="0" presStyleCnt="4"/>
      <dgm:spPr/>
    </dgm:pt>
    <dgm:pt modelId="{CCFFBE64-B7C9-7B42-B039-6B96476ABCB3}" type="pres">
      <dgm:prSet presAssocID="{5004346C-96B8-4D74-BA20-232C956086BB}" presName="horz1" presStyleCnt="0"/>
      <dgm:spPr/>
    </dgm:pt>
    <dgm:pt modelId="{95CCD796-D7B4-9F41-8A36-E7B9DD66F7F6}" type="pres">
      <dgm:prSet presAssocID="{5004346C-96B8-4D74-BA20-232C956086BB}" presName="tx1" presStyleLbl="revTx" presStyleIdx="0" presStyleCnt="4"/>
      <dgm:spPr/>
    </dgm:pt>
    <dgm:pt modelId="{86152B04-3D0B-5543-82A3-E1B07F5D963D}" type="pres">
      <dgm:prSet presAssocID="{5004346C-96B8-4D74-BA20-232C956086BB}" presName="vert1" presStyleCnt="0"/>
      <dgm:spPr/>
    </dgm:pt>
    <dgm:pt modelId="{DB00ED8F-0E9B-BB47-A023-A253E032CE82}" type="pres">
      <dgm:prSet presAssocID="{7FEE2C46-AF3A-4CB2-8161-7AB5D3760B15}" presName="thickLine" presStyleLbl="alignNode1" presStyleIdx="1" presStyleCnt="4"/>
      <dgm:spPr/>
    </dgm:pt>
    <dgm:pt modelId="{785F59A3-5ED3-0B48-A630-8A4678DDF255}" type="pres">
      <dgm:prSet presAssocID="{7FEE2C46-AF3A-4CB2-8161-7AB5D3760B15}" presName="horz1" presStyleCnt="0"/>
      <dgm:spPr/>
    </dgm:pt>
    <dgm:pt modelId="{2B7317B8-6971-7540-BE54-52D8E6FE3294}" type="pres">
      <dgm:prSet presAssocID="{7FEE2C46-AF3A-4CB2-8161-7AB5D3760B15}" presName="tx1" presStyleLbl="revTx" presStyleIdx="1" presStyleCnt="4"/>
      <dgm:spPr/>
    </dgm:pt>
    <dgm:pt modelId="{59BB7EE3-81EF-1645-9C57-616E93ADFCFB}" type="pres">
      <dgm:prSet presAssocID="{7FEE2C46-AF3A-4CB2-8161-7AB5D3760B15}" presName="vert1" presStyleCnt="0"/>
      <dgm:spPr/>
    </dgm:pt>
    <dgm:pt modelId="{1AA48679-71CD-4C44-B0B5-2D577333FEB4}" type="pres">
      <dgm:prSet presAssocID="{AEA2DF6B-3BA0-4921-AE48-3670881013D7}" presName="thickLine" presStyleLbl="alignNode1" presStyleIdx="2" presStyleCnt="4"/>
      <dgm:spPr/>
    </dgm:pt>
    <dgm:pt modelId="{564EDE7D-027A-F04B-B0BD-50814DBD2076}" type="pres">
      <dgm:prSet presAssocID="{AEA2DF6B-3BA0-4921-AE48-3670881013D7}" presName="horz1" presStyleCnt="0"/>
      <dgm:spPr/>
    </dgm:pt>
    <dgm:pt modelId="{85FD9D4D-486F-FE4C-9D8C-DC352F409C1A}" type="pres">
      <dgm:prSet presAssocID="{AEA2DF6B-3BA0-4921-AE48-3670881013D7}" presName="tx1" presStyleLbl="revTx" presStyleIdx="2" presStyleCnt="4"/>
      <dgm:spPr/>
    </dgm:pt>
    <dgm:pt modelId="{A7779E03-321B-2A4C-912A-051997D7BA5D}" type="pres">
      <dgm:prSet presAssocID="{AEA2DF6B-3BA0-4921-AE48-3670881013D7}" presName="vert1" presStyleCnt="0"/>
      <dgm:spPr/>
    </dgm:pt>
    <dgm:pt modelId="{1803BFBA-45D9-C24A-8B04-55C9F85A93B5}" type="pres">
      <dgm:prSet presAssocID="{7D994605-67D3-499B-ACFA-41F438394F50}" presName="thickLine" presStyleLbl="alignNode1" presStyleIdx="3" presStyleCnt="4"/>
      <dgm:spPr/>
    </dgm:pt>
    <dgm:pt modelId="{12AED5E4-6E2F-B64D-A55C-0F70103C6B75}" type="pres">
      <dgm:prSet presAssocID="{7D994605-67D3-499B-ACFA-41F438394F50}" presName="horz1" presStyleCnt="0"/>
      <dgm:spPr/>
    </dgm:pt>
    <dgm:pt modelId="{80C838F6-5083-0F40-BCB4-EE0348B628FB}" type="pres">
      <dgm:prSet presAssocID="{7D994605-67D3-499B-ACFA-41F438394F50}" presName="tx1" presStyleLbl="revTx" presStyleIdx="3" presStyleCnt="4"/>
      <dgm:spPr/>
    </dgm:pt>
    <dgm:pt modelId="{F4A7D9E0-708F-E74A-B856-E41EC8DC2A06}" type="pres">
      <dgm:prSet presAssocID="{7D994605-67D3-499B-ACFA-41F438394F50}" presName="vert1" presStyleCnt="0"/>
      <dgm:spPr/>
    </dgm:pt>
  </dgm:ptLst>
  <dgm:cxnLst>
    <dgm:cxn modelId="{613C1818-B635-964B-AB69-66D0B8484B16}" type="presOf" srcId="{E15B39E7-B868-4D4E-82CF-C8C747999A78}" destId="{5D62CE33-93F2-1445-8637-AF15F8363AE3}" srcOrd="0" destOrd="0" presId="urn:microsoft.com/office/officeart/2008/layout/LinedList"/>
    <dgm:cxn modelId="{0690143A-266B-4A43-A647-CB673991FF14}" type="presOf" srcId="{7FEE2C46-AF3A-4CB2-8161-7AB5D3760B15}" destId="{2B7317B8-6971-7540-BE54-52D8E6FE3294}" srcOrd="0" destOrd="0" presId="urn:microsoft.com/office/officeart/2008/layout/LinedList"/>
    <dgm:cxn modelId="{F5562E54-F12D-499B-9F48-775E39F5CECE}" srcId="{E15B39E7-B868-4D4E-82CF-C8C747999A78}" destId="{AEA2DF6B-3BA0-4921-AE48-3670881013D7}" srcOrd="2" destOrd="0" parTransId="{9D2D5B44-3307-4CCC-8D7B-EE574CF53C2D}" sibTransId="{BFAB4F3D-8707-402E-994A-4CFAA3286CB8}"/>
    <dgm:cxn modelId="{94DF2FA8-64CA-46AC-86EE-8B8BB1D0DCDE}" srcId="{E15B39E7-B868-4D4E-82CF-C8C747999A78}" destId="{5004346C-96B8-4D74-BA20-232C956086BB}" srcOrd="0" destOrd="0" parTransId="{366B6E70-BF5C-46B6-8195-DEE2A46469DE}" sibTransId="{B920657B-0412-4399-9AF2-B2F2B242619E}"/>
    <dgm:cxn modelId="{746214B0-BE38-AE42-898B-11F3E884878C}" type="presOf" srcId="{5004346C-96B8-4D74-BA20-232C956086BB}" destId="{95CCD796-D7B4-9F41-8A36-E7B9DD66F7F6}" srcOrd="0" destOrd="0" presId="urn:microsoft.com/office/officeart/2008/layout/LinedList"/>
    <dgm:cxn modelId="{AC5F53B2-7475-C740-A482-A6FE5B047E35}" type="presOf" srcId="{AEA2DF6B-3BA0-4921-AE48-3670881013D7}" destId="{85FD9D4D-486F-FE4C-9D8C-DC352F409C1A}" srcOrd="0" destOrd="0" presId="urn:microsoft.com/office/officeart/2008/layout/LinedList"/>
    <dgm:cxn modelId="{37A5BECB-D851-4B58-8E4C-ED8626E54BFE}" srcId="{E15B39E7-B868-4D4E-82CF-C8C747999A78}" destId="{7D994605-67D3-499B-ACFA-41F438394F50}" srcOrd="3" destOrd="0" parTransId="{E0CCAFC4-C60B-41D5-9ED9-0F3B962742EC}" sibTransId="{55905DD7-F6FC-4F7B-B22C-98F05A89F1AE}"/>
    <dgm:cxn modelId="{F14BDACD-3FB6-CD40-B72D-661B306F131C}" type="presOf" srcId="{7D994605-67D3-499B-ACFA-41F438394F50}" destId="{80C838F6-5083-0F40-BCB4-EE0348B628FB}" srcOrd="0" destOrd="0" presId="urn:microsoft.com/office/officeart/2008/layout/LinedList"/>
    <dgm:cxn modelId="{DEB08BF5-D2C6-4E98-A9C3-FC0C1E330397}" srcId="{E15B39E7-B868-4D4E-82CF-C8C747999A78}" destId="{7FEE2C46-AF3A-4CB2-8161-7AB5D3760B15}" srcOrd="1" destOrd="0" parTransId="{88DB8F1F-D4CD-4C6B-953C-0A3E809C6EE8}" sibTransId="{FCEC01B1-A621-4DB0-A66B-B9171A8D312D}"/>
    <dgm:cxn modelId="{71133511-3059-BD4B-A262-2B523AD53A93}" type="presParOf" srcId="{5D62CE33-93F2-1445-8637-AF15F8363AE3}" destId="{3D2CEAD0-2814-7947-B82B-66CBA041370B}" srcOrd="0" destOrd="0" presId="urn:microsoft.com/office/officeart/2008/layout/LinedList"/>
    <dgm:cxn modelId="{13863279-8F8C-B047-8EA9-A751EFE767E8}" type="presParOf" srcId="{5D62CE33-93F2-1445-8637-AF15F8363AE3}" destId="{CCFFBE64-B7C9-7B42-B039-6B96476ABCB3}" srcOrd="1" destOrd="0" presId="urn:microsoft.com/office/officeart/2008/layout/LinedList"/>
    <dgm:cxn modelId="{F81546E3-A8EA-9D46-920C-4314F5609CE0}" type="presParOf" srcId="{CCFFBE64-B7C9-7B42-B039-6B96476ABCB3}" destId="{95CCD796-D7B4-9F41-8A36-E7B9DD66F7F6}" srcOrd="0" destOrd="0" presId="urn:microsoft.com/office/officeart/2008/layout/LinedList"/>
    <dgm:cxn modelId="{168A5D0F-7194-D240-9F79-3D5C04025F7F}" type="presParOf" srcId="{CCFFBE64-B7C9-7B42-B039-6B96476ABCB3}" destId="{86152B04-3D0B-5543-82A3-E1B07F5D963D}" srcOrd="1" destOrd="0" presId="urn:microsoft.com/office/officeart/2008/layout/LinedList"/>
    <dgm:cxn modelId="{AA671FF5-F91E-F74F-B9BE-86E7991BB6DF}" type="presParOf" srcId="{5D62CE33-93F2-1445-8637-AF15F8363AE3}" destId="{DB00ED8F-0E9B-BB47-A023-A253E032CE82}" srcOrd="2" destOrd="0" presId="urn:microsoft.com/office/officeart/2008/layout/LinedList"/>
    <dgm:cxn modelId="{12BE5662-FF62-E848-8D5F-90D1A80FBB87}" type="presParOf" srcId="{5D62CE33-93F2-1445-8637-AF15F8363AE3}" destId="{785F59A3-5ED3-0B48-A630-8A4678DDF255}" srcOrd="3" destOrd="0" presId="urn:microsoft.com/office/officeart/2008/layout/LinedList"/>
    <dgm:cxn modelId="{C6F75596-FE71-314E-9EA3-857169B01521}" type="presParOf" srcId="{785F59A3-5ED3-0B48-A630-8A4678DDF255}" destId="{2B7317B8-6971-7540-BE54-52D8E6FE3294}" srcOrd="0" destOrd="0" presId="urn:microsoft.com/office/officeart/2008/layout/LinedList"/>
    <dgm:cxn modelId="{E3FD4964-35A3-FF4F-AD35-28241D5E6E82}" type="presParOf" srcId="{785F59A3-5ED3-0B48-A630-8A4678DDF255}" destId="{59BB7EE3-81EF-1645-9C57-616E93ADFCFB}" srcOrd="1" destOrd="0" presId="urn:microsoft.com/office/officeart/2008/layout/LinedList"/>
    <dgm:cxn modelId="{2D0B6BEF-03BF-E049-99D8-6D3F276FCC4D}" type="presParOf" srcId="{5D62CE33-93F2-1445-8637-AF15F8363AE3}" destId="{1AA48679-71CD-4C44-B0B5-2D577333FEB4}" srcOrd="4" destOrd="0" presId="urn:microsoft.com/office/officeart/2008/layout/LinedList"/>
    <dgm:cxn modelId="{F722B8E0-BF96-8744-98A7-85BAD233AB7F}" type="presParOf" srcId="{5D62CE33-93F2-1445-8637-AF15F8363AE3}" destId="{564EDE7D-027A-F04B-B0BD-50814DBD2076}" srcOrd="5" destOrd="0" presId="urn:microsoft.com/office/officeart/2008/layout/LinedList"/>
    <dgm:cxn modelId="{0F84C677-36AD-CB47-80F5-4E6042DEA0A0}" type="presParOf" srcId="{564EDE7D-027A-F04B-B0BD-50814DBD2076}" destId="{85FD9D4D-486F-FE4C-9D8C-DC352F409C1A}" srcOrd="0" destOrd="0" presId="urn:microsoft.com/office/officeart/2008/layout/LinedList"/>
    <dgm:cxn modelId="{A2094F33-E66F-B14B-A72E-135A4A5DFDF7}" type="presParOf" srcId="{564EDE7D-027A-F04B-B0BD-50814DBD2076}" destId="{A7779E03-321B-2A4C-912A-051997D7BA5D}" srcOrd="1" destOrd="0" presId="urn:microsoft.com/office/officeart/2008/layout/LinedList"/>
    <dgm:cxn modelId="{0E19FB24-B836-EC45-AB80-9F909AFED03E}" type="presParOf" srcId="{5D62CE33-93F2-1445-8637-AF15F8363AE3}" destId="{1803BFBA-45D9-C24A-8B04-55C9F85A93B5}" srcOrd="6" destOrd="0" presId="urn:microsoft.com/office/officeart/2008/layout/LinedList"/>
    <dgm:cxn modelId="{080DEA52-E839-FC4F-87B5-2B22B6300A1F}" type="presParOf" srcId="{5D62CE33-93F2-1445-8637-AF15F8363AE3}" destId="{12AED5E4-6E2F-B64D-A55C-0F70103C6B75}" srcOrd="7" destOrd="0" presId="urn:microsoft.com/office/officeart/2008/layout/LinedList"/>
    <dgm:cxn modelId="{ADEB234E-82ED-D848-9653-A81EC927C355}" type="presParOf" srcId="{12AED5E4-6E2F-B64D-A55C-0F70103C6B75}" destId="{80C838F6-5083-0F40-BCB4-EE0348B628FB}" srcOrd="0" destOrd="0" presId="urn:microsoft.com/office/officeart/2008/layout/LinedList"/>
    <dgm:cxn modelId="{5B3EBD03-6DA0-1B45-AF91-0813F75E156A}" type="presParOf" srcId="{12AED5E4-6E2F-B64D-A55C-0F70103C6B75}" destId="{F4A7D9E0-708F-E74A-B856-E41EC8DC2A0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73EA7FD-90BB-47A9-BA73-F0ED5243350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7F0B877-E538-4C20-84C9-CACAFC16DA38}">
      <dgm:prSet/>
      <dgm:spPr/>
      <dgm:t>
        <a:bodyPr/>
        <a:lstStyle/>
        <a:p>
          <a:r>
            <a:rPr lang="fr-FR" dirty="0"/>
            <a:t>Découvrir le tableau de bord </a:t>
          </a:r>
          <a:r>
            <a:rPr lang="fr-FR" dirty="0" err="1"/>
            <a:t>Wordpress</a:t>
          </a:r>
          <a:endParaRPr lang="en-US" dirty="0"/>
        </a:p>
      </dgm:t>
    </dgm:pt>
    <dgm:pt modelId="{C9093344-E603-4CDE-98FC-205505E05C10}" type="parTrans" cxnId="{8E2A30EA-B0A4-4F2A-86E0-E5D120B1168A}">
      <dgm:prSet/>
      <dgm:spPr/>
      <dgm:t>
        <a:bodyPr/>
        <a:lstStyle/>
        <a:p>
          <a:endParaRPr lang="en-US"/>
        </a:p>
      </dgm:t>
    </dgm:pt>
    <dgm:pt modelId="{E0E1BE48-301C-4573-9D67-3DC022CA69DB}" type="sibTrans" cxnId="{8E2A30EA-B0A4-4F2A-86E0-E5D120B1168A}">
      <dgm:prSet/>
      <dgm:spPr/>
      <dgm:t>
        <a:bodyPr/>
        <a:lstStyle/>
        <a:p>
          <a:endParaRPr lang="en-US"/>
        </a:p>
      </dgm:t>
    </dgm:pt>
    <dgm:pt modelId="{8CF411AF-02E4-4C60-9B1C-DD1EF9927E51}">
      <dgm:prSet/>
      <dgm:spPr/>
      <dgm:t>
        <a:bodyPr/>
        <a:lstStyle/>
        <a:p>
          <a:r>
            <a:rPr lang="fr-FR" dirty="0"/>
            <a:t>Ecrire un article de blog</a:t>
          </a:r>
          <a:endParaRPr lang="en-US" dirty="0"/>
        </a:p>
      </dgm:t>
    </dgm:pt>
    <dgm:pt modelId="{36B103B0-CCBB-40B8-B434-B44C7B389303}" type="parTrans" cxnId="{59439DD2-10CC-4CB4-9D03-8C2F93401210}">
      <dgm:prSet/>
      <dgm:spPr/>
      <dgm:t>
        <a:bodyPr/>
        <a:lstStyle/>
        <a:p>
          <a:endParaRPr lang="en-US"/>
        </a:p>
      </dgm:t>
    </dgm:pt>
    <dgm:pt modelId="{E8CED474-5B7E-4B72-A683-83FCAE064BD7}" type="sibTrans" cxnId="{59439DD2-10CC-4CB4-9D03-8C2F93401210}">
      <dgm:prSet/>
      <dgm:spPr/>
      <dgm:t>
        <a:bodyPr/>
        <a:lstStyle/>
        <a:p>
          <a:endParaRPr lang="en-US"/>
        </a:p>
      </dgm:t>
    </dgm:pt>
    <dgm:pt modelId="{061EBEDC-DC88-445B-B8B2-52F95DE75863}">
      <dgm:prSet/>
      <dgm:spPr/>
      <dgm:t>
        <a:bodyPr/>
        <a:lstStyle/>
        <a:p>
          <a:r>
            <a:rPr lang="fr-FR"/>
            <a:t>Mettre un article en ligne sur Wordpress</a:t>
          </a:r>
          <a:endParaRPr lang="en-US"/>
        </a:p>
      </dgm:t>
    </dgm:pt>
    <dgm:pt modelId="{06BF4B53-40B7-4F0F-96D1-F7089D8F2420}" type="parTrans" cxnId="{3EED55A1-022B-4B30-871A-7A92E04D0904}">
      <dgm:prSet/>
      <dgm:spPr/>
      <dgm:t>
        <a:bodyPr/>
        <a:lstStyle/>
        <a:p>
          <a:endParaRPr lang="en-US"/>
        </a:p>
      </dgm:t>
    </dgm:pt>
    <dgm:pt modelId="{81735820-0B96-4A70-941E-3138E212086C}" type="sibTrans" cxnId="{3EED55A1-022B-4B30-871A-7A92E04D0904}">
      <dgm:prSet/>
      <dgm:spPr/>
      <dgm:t>
        <a:bodyPr/>
        <a:lstStyle/>
        <a:p>
          <a:endParaRPr lang="en-US"/>
        </a:p>
      </dgm:t>
    </dgm:pt>
    <dgm:pt modelId="{1B3FE8CD-795C-4C69-90A4-6DBAC0E0A56D}">
      <dgm:prSet/>
      <dgm:spPr/>
      <dgm:t>
        <a:bodyPr/>
        <a:lstStyle/>
        <a:p>
          <a:r>
            <a:rPr lang="fr-FR"/>
            <a:t>Améliorer le référencement</a:t>
          </a:r>
          <a:endParaRPr lang="en-US"/>
        </a:p>
      </dgm:t>
    </dgm:pt>
    <dgm:pt modelId="{4BA6B554-D29C-49A3-9A18-61B4EB5DC69C}" type="parTrans" cxnId="{F4D057BE-610C-48D5-9839-1D51174C8081}">
      <dgm:prSet/>
      <dgm:spPr/>
      <dgm:t>
        <a:bodyPr/>
        <a:lstStyle/>
        <a:p>
          <a:endParaRPr lang="en-US"/>
        </a:p>
      </dgm:t>
    </dgm:pt>
    <dgm:pt modelId="{83EC46FD-CF97-4F81-B1DE-7228F74D69FE}" type="sibTrans" cxnId="{F4D057BE-610C-48D5-9839-1D51174C8081}">
      <dgm:prSet/>
      <dgm:spPr/>
      <dgm:t>
        <a:bodyPr/>
        <a:lstStyle/>
        <a:p>
          <a:endParaRPr lang="en-US"/>
        </a:p>
      </dgm:t>
    </dgm:pt>
    <dgm:pt modelId="{55A2B577-F56A-9D49-A3A2-DFA8BED6309A}" type="pres">
      <dgm:prSet presAssocID="{673EA7FD-90BB-47A9-BA73-F0ED52433503}" presName="linear" presStyleCnt="0">
        <dgm:presLayoutVars>
          <dgm:animLvl val="lvl"/>
          <dgm:resizeHandles val="exact"/>
        </dgm:presLayoutVars>
      </dgm:prSet>
      <dgm:spPr/>
    </dgm:pt>
    <dgm:pt modelId="{0203F1D5-D619-D040-8C76-247DE2CDA6F9}" type="pres">
      <dgm:prSet presAssocID="{07F0B877-E538-4C20-84C9-CACAFC16DA3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93CCF58E-4D7A-4347-BB77-8DB7309F4DDB}" type="pres">
      <dgm:prSet presAssocID="{E0E1BE48-301C-4573-9D67-3DC022CA69DB}" presName="spacer" presStyleCnt="0"/>
      <dgm:spPr/>
    </dgm:pt>
    <dgm:pt modelId="{BAEF99F0-F070-2A4F-9E54-3D00329070D0}" type="pres">
      <dgm:prSet presAssocID="{8CF411AF-02E4-4C60-9B1C-DD1EF9927E51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86FD3103-315C-0B44-A450-A1EBE54149CF}" type="pres">
      <dgm:prSet presAssocID="{E8CED474-5B7E-4B72-A683-83FCAE064BD7}" presName="spacer" presStyleCnt="0"/>
      <dgm:spPr/>
    </dgm:pt>
    <dgm:pt modelId="{A3608959-5E6B-2442-8912-768C41AEE1C8}" type="pres">
      <dgm:prSet presAssocID="{061EBEDC-DC88-445B-B8B2-52F95DE7586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97DFB7A-2E48-C94A-8E84-A3D595EB8BAF}" type="pres">
      <dgm:prSet presAssocID="{81735820-0B96-4A70-941E-3138E212086C}" presName="spacer" presStyleCnt="0"/>
      <dgm:spPr/>
    </dgm:pt>
    <dgm:pt modelId="{FC95E2A4-B4EA-3540-ACEE-E837A4997D08}" type="pres">
      <dgm:prSet presAssocID="{1B3FE8CD-795C-4C69-90A4-6DBAC0E0A56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072D320A-BD0C-214F-8661-FB2083E0DB03}" type="presOf" srcId="{673EA7FD-90BB-47A9-BA73-F0ED52433503}" destId="{55A2B577-F56A-9D49-A3A2-DFA8BED6309A}" srcOrd="0" destOrd="0" presId="urn:microsoft.com/office/officeart/2005/8/layout/vList2"/>
    <dgm:cxn modelId="{531D1250-E098-C74C-BD53-9904AB87D84C}" type="presOf" srcId="{061EBEDC-DC88-445B-B8B2-52F95DE75863}" destId="{A3608959-5E6B-2442-8912-768C41AEE1C8}" srcOrd="0" destOrd="0" presId="urn:microsoft.com/office/officeart/2005/8/layout/vList2"/>
    <dgm:cxn modelId="{5098CE81-5891-0B4B-9414-E012DA8475DA}" type="presOf" srcId="{8CF411AF-02E4-4C60-9B1C-DD1EF9927E51}" destId="{BAEF99F0-F070-2A4F-9E54-3D00329070D0}" srcOrd="0" destOrd="0" presId="urn:microsoft.com/office/officeart/2005/8/layout/vList2"/>
    <dgm:cxn modelId="{3EED55A1-022B-4B30-871A-7A92E04D0904}" srcId="{673EA7FD-90BB-47A9-BA73-F0ED52433503}" destId="{061EBEDC-DC88-445B-B8B2-52F95DE75863}" srcOrd="2" destOrd="0" parTransId="{06BF4B53-40B7-4F0F-96D1-F7089D8F2420}" sibTransId="{81735820-0B96-4A70-941E-3138E212086C}"/>
    <dgm:cxn modelId="{FA39CBA7-758E-2348-8626-A16BCC5CE6C6}" type="presOf" srcId="{1B3FE8CD-795C-4C69-90A4-6DBAC0E0A56D}" destId="{FC95E2A4-B4EA-3540-ACEE-E837A4997D08}" srcOrd="0" destOrd="0" presId="urn:microsoft.com/office/officeart/2005/8/layout/vList2"/>
    <dgm:cxn modelId="{F4D057BE-610C-48D5-9839-1D51174C8081}" srcId="{673EA7FD-90BB-47A9-BA73-F0ED52433503}" destId="{1B3FE8CD-795C-4C69-90A4-6DBAC0E0A56D}" srcOrd="3" destOrd="0" parTransId="{4BA6B554-D29C-49A3-9A18-61B4EB5DC69C}" sibTransId="{83EC46FD-CF97-4F81-B1DE-7228F74D69FE}"/>
    <dgm:cxn modelId="{59439DD2-10CC-4CB4-9D03-8C2F93401210}" srcId="{673EA7FD-90BB-47A9-BA73-F0ED52433503}" destId="{8CF411AF-02E4-4C60-9B1C-DD1EF9927E51}" srcOrd="1" destOrd="0" parTransId="{36B103B0-CCBB-40B8-B434-B44C7B389303}" sibTransId="{E8CED474-5B7E-4B72-A683-83FCAE064BD7}"/>
    <dgm:cxn modelId="{AA6CF4DF-A3DE-CF4C-9276-12EA390EF134}" type="presOf" srcId="{07F0B877-E538-4C20-84C9-CACAFC16DA38}" destId="{0203F1D5-D619-D040-8C76-247DE2CDA6F9}" srcOrd="0" destOrd="0" presId="urn:microsoft.com/office/officeart/2005/8/layout/vList2"/>
    <dgm:cxn modelId="{8E2A30EA-B0A4-4F2A-86E0-E5D120B1168A}" srcId="{673EA7FD-90BB-47A9-BA73-F0ED52433503}" destId="{07F0B877-E538-4C20-84C9-CACAFC16DA38}" srcOrd="0" destOrd="0" parTransId="{C9093344-E603-4CDE-98FC-205505E05C10}" sibTransId="{E0E1BE48-301C-4573-9D67-3DC022CA69DB}"/>
    <dgm:cxn modelId="{4B04BDCA-C19E-3240-8B88-C8A0CBA4C4AD}" type="presParOf" srcId="{55A2B577-F56A-9D49-A3A2-DFA8BED6309A}" destId="{0203F1D5-D619-D040-8C76-247DE2CDA6F9}" srcOrd="0" destOrd="0" presId="urn:microsoft.com/office/officeart/2005/8/layout/vList2"/>
    <dgm:cxn modelId="{9A063193-E3DC-F04C-B803-29589582C5F1}" type="presParOf" srcId="{55A2B577-F56A-9D49-A3A2-DFA8BED6309A}" destId="{93CCF58E-4D7A-4347-BB77-8DB7309F4DDB}" srcOrd="1" destOrd="0" presId="urn:microsoft.com/office/officeart/2005/8/layout/vList2"/>
    <dgm:cxn modelId="{250364CC-F444-7242-B880-CDEEB8F481B6}" type="presParOf" srcId="{55A2B577-F56A-9D49-A3A2-DFA8BED6309A}" destId="{BAEF99F0-F070-2A4F-9E54-3D00329070D0}" srcOrd="2" destOrd="0" presId="urn:microsoft.com/office/officeart/2005/8/layout/vList2"/>
    <dgm:cxn modelId="{1871A3F8-9BF5-EF4F-992C-0A1602C2238F}" type="presParOf" srcId="{55A2B577-F56A-9D49-A3A2-DFA8BED6309A}" destId="{86FD3103-315C-0B44-A450-A1EBE54149CF}" srcOrd="3" destOrd="0" presId="urn:microsoft.com/office/officeart/2005/8/layout/vList2"/>
    <dgm:cxn modelId="{70643B74-C46D-9B40-8C69-98A00756C455}" type="presParOf" srcId="{55A2B577-F56A-9D49-A3A2-DFA8BED6309A}" destId="{A3608959-5E6B-2442-8912-768C41AEE1C8}" srcOrd="4" destOrd="0" presId="urn:microsoft.com/office/officeart/2005/8/layout/vList2"/>
    <dgm:cxn modelId="{C12FF3C8-F5D9-3E44-9289-18FE28BF0E49}" type="presParOf" srcId="{55A2B577-F56A-9D49-A3A2-DFA8BED6309A}" destId="{B97DFB7A-2E48-C94A-8E84-A3D595EB8BAF}" srcOrd="5" destOrd="0" presId="urn:microsoft.com/office/officeart/2005/8/layout/vList2"/>
    <dgm:cxn modelId="{C01E33EA-70AE-9743-B37F-60090AE5E3B9}" type="presParOf" srcId="{55A2B577-F56A-9D49-A3A2-DFA8BED6309A}" destId="{FC95E2A4-B4EA-3540-ACEE-E837A4997D08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F8A3EA7-FB08-4601-9CCB-94D7886EE1C6}" type="doc">
      <dgm:prSet loTypeId="urn:microsoft.com/office/officeart/2008/layout/LinedList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50317F91-11BC-4398-85B7-7B48C8C446FE}">
      <dgm:prSet/>
      <dgm:spPr/>
      <dgm:t>
        <a:bodyPr/>
        <a:lstStyle/>
        <a:p>
          <a:r>
            <a:rPr lang="en-US"/>
            <a:t>Sensibiliser à l’importance du suivi</a:t>
          </a:r>
        </a:p>
      </dgm:t>
    </dgm:pt>
    <dgm:pt modelId="{372617EB-E08D-426A-854E-191A57202AA5}" type="parTrans" cxnId="{75E60644-B490-44A7-BAAD-DEDABB4991FC}">
      <dgm:prSet/>
      <dgm:spPr/>
      <dgm:t>
        <a:bodyPr/>
        <a:lstStyle/>
        <a:p>
          <a:endParaRPr lang="en-US"/>
        </a:p>
      </dgm:t>
    </dgm:pt>
    <dgm:pt modelId="{FBE63562-B8C8-4092-A065-ACA2407DA22E}" type="sibTrans" cxnId="{75E60644-B490-44A7-BAAD-DEDABB4991FC}">
      <dgm:prSet/>
      <dgm:spPr/>
      <dgm:t>
        <a:bodyPr/>
        <a:lstStyle/>
        <a:p>
          <a:endParaRPr lang="en-US"/>
        </a:p>
      </dgm:t>
    </dgm:pt>
    <dgm:pt modelId="{65A693B6-322C-4BFA-A738-3A9C1F2DDAB6}">
      <dgm:prSet/>
      <dgm:spPr/>
      <dgm:t>
        <a:bodyPr/>
        <a:lstStyle/>
        <a:p>
          <a:r>
            <a:rPr lang="en-US" dirty="0" err="1"/>
            <a:t>Introduire</a:t>
          </a:r>
          <a:r>
            <a:rPr lang="en-US" dirty="0"/>
            <a:t> les </a:t>
          </a:r>
          <a:r>
            <a:rPr lang="en-US" dirty="0" err="1"/>
            <a:t>méthodes</a:t>
          </a:r>
          <a:r>
            <a:rPr lang="en-US" dirty="0"/>
            <a:t> de </a:t>
          </a:r>
          <a:r>
            <a:rPr lang="en-US" dirty="0" err="1"/>
            <a:t>suivi</a:t>
          </a:r>
          <a:r>
            <a:rPr lang="en-US" dirty="0"/>
            <a:t> </a:t>
          </a:r>
          <a:r>
            <a:rPr lang="en-US" dirty="0" err="1"/>
            <a:t>évaluation</a:t>
          </a:r>
          <a:r>
            <a:rPr lang="en-US" dirty="0"/>
            <a:t>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éducation</a:t>
          </a:r>
          <a:endParaRPr lang="en-US" dirty="0"/>
        </a:p>
      </dgm:t>
    </dgm:pt>
    <dgm:pt modelId="{98A577C4-6B4E-41B6-8259-0E7FE57CD224}" type="parTrans" cxnId="{F7D89954-4211-4F17-97DA-51E0D5AAE4B8}">
      <dgm:prSet/>
      <dgm:spPr/>
      <dgm:t>
        <a:bodyPr/>
        <a:lstStyle/>
        <a:p>
          <a:endParaRPr lang="en-US"/>
        </a:p>
      </dgm:t>
    </dgm:pt>
    <dgm:pt modelId="{5CA9CDDD-801C-4A18-80C8-09B13440BF90}" type="sibTrans" cxnId="{F7D89954-4211-4F17-97DA-51E0D5AAE4B8}">
      <dgm:prSet/>
      <dgm:spPr/>
      <dgm:t>
        <a:bodyPr/>
        <a:lstStyle/>
        <a:p>
          <a:endParaRPr lang="en-US"/>
        </a:p>
      </dgm:t>
    </dgm:pt>
    <dgm:pt modelId="{958468D5-6911-41A2-B556-F2ECC90464E4}">
      <dgm:prSet/>
      <dgm:spPr/>
      <dgm:t>
        <a:bodyPr/>
        <a:lstStyle/>
        <a:p>
          <a:r>
            <a:rPr lang="en-US"/>
            <a:t>Savoir lire un cadre de résultats</a:t>
          </a:r>
        </a:p>
      </dgm:t>
    </dgm:pt>
    <dgm:pt modelId="{84189136-89B7-449C-B8FD-3B8207A74811}" type="parTrans" cxnId="{F410F501-1DC1-44C2-BAAE-F44820A12EA0}">
      <dgm:prSet/>
      <dgm:spPr/>
      <dgm:t>
        <a:bodyPr/>
        <a:lstStyle/>
        <a:p>
          <a:endParaRPr lang="en-US"/>
        </a:p>
      </dgm:t>
    </dgm:pt>
    <dgm:pt modelId="{621F99CB-DE7C-49FC-A6DB-BFD2AF15799E}" type="sibTrans" cxnId="{F410F501-1DC1-44C2-BAAE-F44820A12EA0}">
      <dgm:prSet/>
      <dgm:spPr/>
      <dgm:t>
        <a:bodyPr/>
        <a:lstStyle/>
        <a:p>
          <a:endParaRPr lang="en-US"/>
        </a:p>
      </dgm:t>
    </dgm:pt>
    <dgm:pt modelId="{E49B40D7-B076-4F62-9874-ACEA5B1F245F}">
      <dgm:prSet/>
      <dgm:spPr/>
      <dgm:t>
        <a:bodyPr/>
        <a:lstStyle/>
        <a:p>
          <a:r>
            <a:rPr lang="en-US"/>
            <a:t>Connaître les revues sectorielles</a:t>
          </a:r>
        </a:p>
      </dgm:t>
    </dgm:pt>
    <dgm:pt modelId="{39EA6621-6A24-4D7B-8312-B5F105712098}" type="parTrans" cxnId="{352EE3F0-BC1A-4794-B5F8-929CD37071AB}">
      <dgm:prSet/>
      <dgm:spPr/>
      <dgm:t>
        <a:bodyPr/>
        <a:lstStyle/>
        <a:p>
          <a:endParaRPr lang="en-US"/>
        </a:p>
      </dgm:t>
    </dgm:pt>
    <dgm:pt modelId="{72B7BFBB-DA9B-4267-BE92-6C492952AEE5}" type="sibTrans" cxnId="{352EE3F0-BC1A-4794-B5F8-929CD37071AB}">
      <dgm:prSet/>
      <dgm:spPr/>
      <dgm:t>
        <a:bodyPr/>
        <a:lstStyle/>
        <a:p>
          <a:endParaRPr lang="en-US"/>
        </a:p>
      </dgm:t>
    </dgm:pt>
    <dgm:pt modelId="{AD0112FF-5C38-44D7-90B7-0349360E8BEB}">
      <dgm:prSet/>
      <dgm:spPr/>
      <dgm:t>
        <a:bodyPr/>
        <a:lstStyle/>
        <a:p>
          <a:r>
            <a:rPr lang="en-US"/>
            <a:t>Etre au courant des initiatives africaines en matière de suivi</a:t>
          </a:r>
        </a:p>
      </dgm:t>
    </dgm:pt>
    <dgm:pt modelId="{F2F7372D-0F1F-4C78-A173-E0E3D20B4CF2}" type="parTrans" cxnId="{40CBABB2-DDBB-4271-BAF4-AC5817F58565}">
      <dgm:prSet/>
      <dgm:spPr/>
      <dgm:t>
        <a:bodyPr/>
        <a:lstStyle/>
        <a:p>
          <a:endParaRPr lang="en-US"/>
        </a:p>
      </dgm:t>
    </dgm:pt>
    <dgm:pt modelId="{9743D0E4-DECB-4082-A1FD-A407D7C3A47F}" type="sibTrans" cxnId="{40CBABB2-DDBB-4271-BAF4-AC5817F58565}">
      <dgm:prSet/>
      <dgm:spPr/>
      <dgm:t>
        <a:bodyPr/>
        <a:lstStyle/>
        <a:p>
          <a:endParaRPr lang="en-US"/>
        </a:p>
      </dgm:t>
    </dgm:pt>
    <dgm:pt modelId="{EDE86929-1C78-47A9-84DF-03B05F26A225}">
      <dgm:prSet/>
      <dgm:spPr/>
      <dgm:t>
        <a:bodyPr/>
        <a:lstStyle/>
        <a:p>
          <a:r>
            <a:rPr lang="en-US"/>
            <a:t>Faire le point sur la situation en RDC</a:t>
          </a:r>
        </a:p>
      </dgm:t>
    </dgm:pt>
    <dgm:pt modelId="{122E4DF9-8134-4360-9F2F-0131C2B3CC4B}" type="parTrans" cxnId="{08E9D7EC-F20C-4B2A-811C-53D5143950AA}">
      <dgm:prSet/>
      <dgm:spPr/>
      <dgm:t>
        <a:bodyPr/>
        <a:lstStyle/>
        <a:p>
          <a:endParaRPr lang="en-US"/>
        </a:p>
      </dgm:t>
    </dgm:pt>
    <dgm:pt modelId="{C2F70A0C-6DF5-4D1F-9EA3-29A500C1A06A}" type="sibTrans" cxnId="{08E9D7EC-F20C-4B2A-811C-53D5143950AA}">
      <dgm:prSet/>
      <dgm:spPr/>
      <dgm:t>
        <a:bodyPr/>
        <a:lstStyle/>
        <a:p>
          <a:endParaRPr lang="en-US"/>
        </a:p>
      </dgm:t>
    </dgm:pt>
    <dgm:pt modelId="{C0B349CE-EAC1-4762-92BF-99AA3C00B9B1}">
      <dgm:prSet/>
      <dgm:spPr/>
      <dgm:t>
        <a:bodyPr/>
        <a:lstStyle/>
        <a:p>
          <a:r>
            <a:rPr lang="en-US"/>
            <a:t>Connaître les dernières tendances et perspectives</a:t>
          </a:r>
        </a:p>
      </dgm:t>
    </dgm:pt>
    <dgm:pt modelId="{0AAD4E0F-3A0B-4A7E-A8A6-8552190AEEFC}" type="parTrans" cxnId="{2BE32EAA-5320-42D3-8AE6-4953D0E6F6FA}">
      <dgm:prSet/>
      <dgm:spPr/>
      <dgm:t>
        <a:bodyPr/>
        <a:lstStyle/>
        <a:p>
          <a:endParaRPr lang="en-US"/>
        </a:p>
      </dgm:t>
    </dgm:pt>
    <dgm:pt modelId="{424A00FE-402E-4BE7-A358-F5CE1C8D384F}" type="sibTrans" cxnId="{2BE32EAA-5320-42D3-8AE6-4953D0E6F6FA}">
      <dgm:prSet/>
      <dgm:spPr/>
      <dgm:t>
        <a:bodyPr/>
        <a:lstStyle/>
        <a:p>
          <a:endParaRPr lang="en-US"/>
        </a:p>
      </dgm:t>
    </dgm:pt>
    <dgm:pt modelId="{0D455753-3DDA-104A-9432-409E5A5D35C6}" type="pres">
      <dgm:prSet presAssocID="{3F8A3EA7-FB08-4601-9CCB-94D7886EE1C6}" presName="vert0" presStyleCnt="0">
        <dgm:presLayoutVars>
          <dgm:dir/>
          <dgm:animOne val="branch"/>
          <dgm:animLvl val="lvl"/>
        </dgm:presLayoutVars>
      </dgm:prSet>
      <dgm:spPr/>
    </dgm:pt>
    <dgm:pt modelId="{B39A5E6B-B5B0-494F-8002-B6383E698BAE}" type="pres">
      <dgm:prSet presAssocID="{50317F91-11BC-4398-85B7-7B48C8C446FE}" presName="thickLine" presStyleLbl="alignNode1" presStyleIdx="0" presStyleCnt="7"/>
      <dgm:spPr/>
    </dgm:pt>
    <dgm:pt modelId="{ABC9176E-4268-AC45-B425-1E86C967BAED}" type="pres">
      <dgm:prSet presAssocID="{50317F91-11BC-4398-85B7-7B48C8C446FE}" presName="horz1" presStyleCnt="0"/>
      <dgm:spPr/>
    </dgm:pt>
    <dgm:pt modelId="{568A44D4-A6AB-3546-B932-D81F8BA28346}" type="pres">
      <dgm:prSet presAssocID="{50317F91-11BC-4398-85B7-7B48C8C446FE}" presName="tx1" presStyleLbl="revTx" presStyleIdx="0" presStyleCnt="7"/>
      <dgm:spPr/>
    </dgm:pt>
    <dgm:pt modelId="{4194BF5B-05AA-1D43-91DF-12EF5F1E62C9}" type="pres">
      <dgm:prSet presAssocID="{50317F91-11BC-4398-85B7-7B48C8C446FE}" presName="vert1" presStyleCnt="0"/>
      <dgm:spPr/>
    </dgm:pt>
    <dgm:pt modelId="{9C28A826-63D5-C141-B957-478BB9931939}" type="pres">
      <dgm:prSet presAssocID="{65A693B6-322C-4BFA-A738-3A9C1F2DDAB6}" presName="thickLine" presStyleLbl="alignNode1" presStyleIdx="1" presStyleCnt="7"/>
      <dgm:spPr/>
    </dgm:pt>
    <dgm:pt modelId="{18050FF3-1996-E74A-B057-3C5A2521B694}" type="pres">
      <dgm:prSet presAssocID="{65A693B6-322C-4BFA-A738-3A9C1F2DDAB6}" presName="horz1" presStyleCnt="0"/>
      <dgm:spPr/>
    </dgm:pt>
    <dgm:pt modelId="{BC0AC02B-7A98-564F-80A1-86A54FFACD29}" type="pres">
      <dgm:prSet presAssocID="{65A693B6-322C-4BFA-A738-3A9C1F2DDAB6}" presName="tx1" presStyleLbl="revTx" presStyleIdx="1" presStyleCnt="7"/>
      <dgm:spPr/>
    </dgm:pt>
    <dgm:pt modelId="{4B789013-281F-394F-B708-A58B609848B3}" type="pres">
      <dgm:prSet presAssocID="{65A693B6-322C-4BFA-A738-3A9C1F2DDAB6}" presName="vert1" presStyleCnt="0"/>
      <dgm:spPr/>
    </dgm:pt>
    <dgm:pt modelId="{3331FB4B-CFC3-C441-9EE4-494883C53720}" type="pres">
      <dgm:prSet presAssocID="{958468D5-6911-41A2-B556-F2ECC90464E4}" presName="thickLine" presStyleLbl="alignNode1" presStyleIdx="2" presStyleCnt="7"/>
      <dgm:spPr/>
    </dgm:pt>
    <dgm:pt modelId="{A84327E5-ED99-C946-A6E2-6F96BE40D09A}" type="pres">
      <dgm:prSet presAssocID="{958468D5-6911-41A2-B556-F2ECC90464E4}" presName="horz1" presStyleCnt="0"/>
      <dgm:spPr/>
    </dgm:pt>
    <dgm:pt modelId="{EBDA1D84-3C99-CA4E-97AC-E04F9A56E5DA}" type="pres">
      <dgm:prSet presAssocID="{958468D5-6911-41A2-B556-F2ECC90464E4}" presName="tx1" presStyleLbl="revTx" presStyleIdx="2" presStyleCnt="7"/>
      <dgm:spPr/>
    </dgm:pt>
    <dgm:pt modelId="{D80EC63C-9A53-ED47-BD71-FE0C25A78E82}" type="pres">
      <dgm:prSet presAssocID="{958468D5-6911-41A2-B556-F2ECC90464E4}" presName="vert1" presStyleCnt="0"/>
      <dgm:spPr/>
    </dgm:pt>
    <dgm:pt modelId="{E0D219DC-0223-EE47-BBF7-E54C43DFDE3B}" type="pres">
      <dgm:prSet presAssocID="{E49B40D7-B076-4F62-9874-ACEA5B1F245F}" presName="thickLine" presStyleLbl="alignNode1" presStyleIdx="3" presStyleCnt="7"/>
      <dgm:spPr/>
    </dgm:pt>
    <dgm:pt modelId="{77571611-7401-854F-80E1-873A148AC7A9}" type="pres">
      <dgm:prSet presAssocID="{E49B40D7-B076-4F62-9874-ACEA5B1F245F}" presName="horz1" presStyleCnt="0"/>
      <dgm:spPr/>
    </dgm:pt>
    <dgm:pt modelId="{47336324-4A16-374C-BDB7-DE89ACC9B7B6}" type="pres">
      <dgm:prSet presAssocID="{E49B40D7-B076-4F62-9874-ACEA5B1F245F}" presName="tx1" presStyleLbl="revTx" presStyleIdx="3" presStyleCnt="7"/>
      <dgm:spPr/>
    </dgm:pt>
    <dgm:pt modelId="{C0655FD0-E7F5-574F-846A-78B278A82253}" type="pres">
      <dgm:prSet presAssocID="{E49B40D7-B076-4F62-9874-ACEA5B1F245F}" presName="vert1" presStyleCnt="0"/>
      <dgm:spPr/>
    </dgm:pt>
    <dgm:pt modelId="{70C76E9D-890E-7240-BAF4-3BAC3DD32815}" type="pres">
      <dgm:prSet presAssocID="{AD0112FF-5C38-44D7-90B7-0349360E8BEB}" presName="thickLine" presStyleLbl="alignNode1" presStyleIdx="4" presStyleCnt="7"/>
      <dgm:spPr/>
    </dgm:pt>
    <dgm:pt modelId="{A91CB4B2-CCCE-1F47-93C6-9B287AA96779}" type="pres">
      <dgm:prSet presAssocID="{AD0112FF-5C38-44D7-90B7-0349360E8BEB}" presName="horz1" presStyleCnt="0"/>
      <dgm:spPr/>
    </dgm:pt>
    <dgm:pt modelId="{6B23B303-5DE8-CC42-BE39-AA967E625F70}" type="pres">
      <dgm:prSet presAssocID="{AD0112FF-5C38-44D7-90B7-0349360E8BEB}" presName="tx1" presStyleLbl="revTx" presStyleIdx="4" presStyleCnt="7"/>
      <dgm:spPr/>
    </dgm:pt>
    <dgm:pt modelId="{18478F84-B328-ED4D-AA13-34FAE1720A7F}" type="pres">
      <dgm:prSet presAssocID="{AD0112FF-5C38-44D7-90B7-0349360E8BEB}" presName="vert1" presStyleCnt="0"/>
      <dgm:spPr/>
    </dgm:pt>
    <dgm:pt modelId="{DCEFEAF5-0131-174C-AD85-77958D540B15}" type="pres">
      <dgm:prSet presAssocID="{EDE86929-1C78-47A9-84DF-03B05F26A225}" presName="thickLine" presStyleLbl="alignNode1" presStyleIdx="5" presStyleCnt="7"/>
      <dgm:spPr/>
    </dgm:pt>
    <dgm:pt modelId="{BC3AFB6A-70B0-0C43-836A-A39FBFAA9CB8}" type="pres">
      <dgm:prSet presAssocID="{EDE86929-1C78-47A9-84DF-03B05F26A225}" presName="horz1" presStyleCnt="0"/>
      <dgm:spPr/>
    </dgm:pt>
    <dgm:pt modelId="{15EB9656-EACA-1F4F-96C0-5A7E28DA510F}" type="pres">
      <dgm:prSet presAssocID="{EDE86929-1C78-47A9-84DF-03B05F26A225}" presName="tx1" presStyleLbl="revTx" presStyleIdx="5" presStyleCnt="7"/>
      <dgm:spPr/>
    </dgm:pt>
    <dgm:pt modelId="{F84BC4A9-A609-6346-89CD-F0DD118836A6}" type="pres">
      <dgm:prSet presAssocID="{EDE86929-1C78-47A9-84DF-03B05F26A225}" presName="vert1" presStyleCnt="0"/>
      <dgm:spPr/>
    </dgm:pt>
    <dgm:pt modelId="{B21858EF-137F-4346-AEE7-038A9B7EEE04}" type="pres">
      <dgm:prSet presAssocID="{C0B349CE-EAC1-4762-92BF-99AA3C00B9B1}" presName="thickLine" presStyleLbl="alignNode1" presStyleIdx="6" presStyleCnt="7"/>
      <dgm:spPr/>
    </dgm:pt>
    <dgm:pt modelId="{A20D53AE-1822-3745-BE07-A3327291963A}" type="pres">
      <dgm:prSet presAssocID="{C0B349CE-EAC1-4762-92BF-99AA3C00B9B1}" presName="horz1" presStyleCnt="0"/>
      <dgm:spPr/>
    </dgm:pt>
    <dgm:pt modelId="{AD5A1795-D133-3545-B83D-F31B095238DD}" type="pres">
      <dgm:prSet presAssocID="{C0B349CE-EAC1-4762-92BF-99AA3C00B9B1}" presName="tx1" presStyleLbl="revTx" presStyleIdx="6" presStyleCnt="7"/>
      <dgm:spPr/>
    </dgm:pt>
    <dgm:pt modelId="{1166DF2A-BBBF-0045-936B-65565677A0F7}" type="pres">
      <dgm:prSet presAssocID="{C0B349CE-EAC1-4762-92BF-99AA3C00B9B1}" presName="vert1" presStyleCnt="0"/>
      <dgm:spPr/>
    </dgm:pt>
  </dgm:ptLst>
  <dgm:cxnLst>
    <dgm:cxn modelId="{F410F501-1DC1-44C2-BAAE-F44820A12EA0}" srcId="{3F8A3EA7-FB08-4601-9CCB-94D7886EE1C6}" destId="{958468D5-6911-41A2-B556-F2ECC90464E4}" srcOrd="2" destOrd="0" parTransId="{84189136-89B7-449C-B8FD-3B8207A74811}" sibTransId="{621F99CB-DE7C-49FC-A6DB-BFD2AF15799E}"/>
    <dgm:cxn modelId="{B183180E-9FD7-A744-A24A-ED1E3745492B}" type="presOf" srcId="{AD0112FF-5C38-44D7-90B7-0349360E8BEB}" destId="{6B23B303-5DE8-CC42-BE39-AA967E625F70}" srcOrd="0" destOrd="0" presId="urn:microsoft.com/office/officeart/2008/layout/LinedList"/>
    <dgm:cxn modelId="{4A5A0D17-452D-FA4B-979D-6029F7CE94FE}" type="presOf" srcId="{958468D5-6911-41A2-B556-F2ECC90464E4}" destId="{EBDA1D84-3C99-CA4E-97AC-E04F9A56E5DA}" srcOrd="0" destOrd="0" presId="urn:microsoft.com/office/officeart/2008/layout/LinedList"/>
    <dgm:cxn modelId="{75E60644-B490-44A7-BAAD-DEDABB4991FC}" srcId="{3F8A3EA7-FB08-4601-9CCB-94D7886EE1C6}" destId="{50317F91-11BC-4398-85B7-7B48C8C446FE}" srcOrd="0" destOrd="0" parTransId="{372617EB-E08D-426A-854E-191A57202AA5}" sibTransId="{FBE63562-B8C8-4092-A065-ACA2407DA22E}"/>
    <dgm:cxn modelId="{6C169353-4786-6D41-8BA7-F3B0209C6D84}" type="presOf" srcId="{3F8A3EA7-FB08-4601-9CCB-94D7886EE1C6}" destId="{0D455753-3DDA-104A-9432-409E5A5D35C6}" srcOrd="0" destOrd="0" presId="urn:microsoft.com/office/officeart/2008/layout/LinedList"/>
    <dgm:cxn modelId="{F7D89954-4211-4F17-97DA-51E0D5AAE4B8}" srcId="{3F8A3EA7-FB08-4601-9CCB-94D7886EE1C6}" destId="{65A693B6-322C-4BFA-A738-3A9C1F2DDAB6}" srcOrd="1" destOrd="0" parTransId="{98A577C4-6B4E-41B6-8259-0E7FE57CD224}" sibTransId="{5CA9CDDD-801C-4A18-80C8-09B13440BF90}"/>
    <dgm:cxn modelId="{3F7F9379-891A-5E41-8909-1366500BB218}" type="presOf" srcId="{C0B349CE-EAC1-4762-92BF-99AA3C00B9B1}" destId="{AD5A1795-D133-3545-B83D-F31B095238DD}" srcOrd="0" destOrd="0" presId="urn:microsoft.com/office/officeart/2008/layout/LinedList"/>
    <dgm:cxn modelId="{27AB6A88-5E24-E640-B91E-66F51C5BCF1D}" type="presOf" srcId="{50317F91-11BC-4398-85B7-7B48C8C446FE}" destId="{568A44D4-A6AB-3546-B932-D81F8BA28346}" srcOrd="0" destOrd="0" presId="urn:microsoft.com/office/officeart/2008/layout/LinedList"/>
    <dgm:cxn modelId="{7093E68E-31B0-E24E-AC61-230603825EFF}" type="presOf" srcId="{E49B40D7-B076-4F62-9874-ACEA5B1F245F}" destId="{47336324-4A16-374C-BDB7-DE89ACC9B7B6}" srcOrd="0" destOrd="0" presId="urn:microsoft.com/office/officeart/2008/layout/LinedList"/>
    <dgm:cxn modelId="{C450EB90-0A05-F24D-8B32-B8E404756280}" type="presOf" srcId="{EDE86929-1C78-47A9-84DF-03B05F26A225}" destId="{15EB9656-EACA-1F4F-96C0-5A7E28DA510F}" srcOrd="0" destOrd="0" presId="urn:microsoft.com/office/officeart/2008/layout/LinedList"/>
    <dgm:cxn modelId="{2BE32EAA-5320-42D3-8AE6-4953D0E6F6FA}" srcId="{3F8A3EA7-FB08-4601-9CCB-94D7886EE1C6}" destId="{C0B349CE-EAC1-4762-92BF-99AA3C00B9B1}" srcOrd="6" destOrd="0" parTransId="{0AAD4E0F-3A0B-4A7E-A8A6-8552190AEEFC}" sibTransId="{424A00FE-402E-4BE7-A358-F5CE1C8D384F}"/>
    <dgm:cxn modelId="{40CBABB2-DDBB-4271-BAF4-AC5817F58565}" srcId="{3F8A3EA7-FB08-4601-9CCB-94D7886EE1C6}" destId="{AD0112FF-5C38-44D7-90B7-0349360E8BEB}" srcOrd="4" destOrd="0" parTransId="{F2F7372D-0F1F-4C78-A173-E0E3D20B4CF2}" sibTransId="{9743D0E4-DECB-4082-A1FD-A407D7C3A47F}"/>
    <dgm:cxn modelId="{DD1AD1D6-5758-EE42-94D2-97A1351D155A}" type="presOf" srcId="{65A693B6-322C-4BFA-A738-3A9C1F2DDAB6}" destId="{BC0AC02B-7A98-564F-80A1-86A54FFACD29}" srcOrd="0" destOrd="0" presId="urn:microsoft.com/office/officeart/2008/layout/LinedList"/>
    <dgm:cxn modelId="{08E9D7EC-F20C-4B2A-811C-53D5143950AA}" srcId="{3F8A3EA7-FB08-4601-9CCB-94D7886EE1C6}" destId="{EDE86929-1C78-47A9-84DF-03B05F26A225}" srcOrd="5" destOrd="0" parTransId="{122E4DF9-8134-4360-9F2F-0131C2B3CC4B}" sibTransId="{C2F70A0C-6DF5-4D1F-9EA3-29A500C1A06A}"/>
    <dgm:cxn modelId="{352EE3F0-BC1A-4794-B5F8-929CD37071AB}" srcId="{3F8A3EA7-FB08-4601-9CCB-94D7886EE1C6}" destId="{E49B40D7-B076-4F62-9874-ACEA5B1F245F}" srcOrd="3" destOrd="0" parTransId="{39EA6621-6A24-4D7B-8312-B5F105712098}" sibTransId="{72B7BFBB-DA9B-4267-BE92-6C492952AEE5}"/>
    <dgm:cxn modelId="{76C3D4C7-EC0A-C449-851F-3FADE7690B80}" type="presParOf" srcId="{0D455753-3DDA-104A-9432-409E5A5D35C6}" destId="{B39A5E6B-B5B0-494F-8002-B6383E698BAE}" srcOrd="0" destOrd="0" presId="urn:microsoft.com/office/officeart/2008/layout/LinedList"/>
    <dgm:cxn modelId="{9C49224A-8623-324D-B53D-1A82B1A9A2BE}" type="presParOf" srcId="{0D455753-3DDA-104A-9432-409E5A5D35C6}" destId="{ABC9176E-4268-AC45-B425-1E86C967BAED}" srcOrd="1" destOrd="0" presId="urn:microsoft.com/office/officeart/2008/layout/LinedList"/>
    <dgm:cxn modelId="{AABDB4C3-EA78-724D-940B-545D0B112E7C}" type="presParOf" srcId="{ABC9176E-4268-AC45-B425-1E86C967BAED}" destId="{568A44D4-A6AB-3546-B932-D81F8BA28346}" srcOrd="0" destOrd="0" presId="urn:microsoft.com/office/officeart/2008/layout/LinedList"/>
    <dgm:cxn modelId="{5B7A0112-E1B6-F04E-918F-28582553C7BA}" type="presParOf" srcId="{ABC9176E-4268-AC45-B425-1E86C967BAED}" destId="{4194BF5B-05AA-1D43-91DF-12EF5F1E62C9}" srcOrd="1" destOrd="0" presId="urn:microsoft.com/office/officeart/2008/layout/LinedList"/>
    <dgm:cxn modelId="{FB951AAA-B927-5340-AD0A-66E9EB88317B}" type="presParOf" srcId="{0D455753-3DDA-104A-9432-409E5A5D35C6}" destId="{9C28A826-63D5-C141-B957-478BB9931939}" srcOrd="2" destOrd="0" presId="urn:microsoft.com/office/officeart/2008/layout/LinedList"/>
    <dgm:cxn modelId="{7212D8D5-BD2F-1C4E-B8C9-441F4F7D1DB2}" type="presParOf" srcId="{0D455753-3DDA-104A-9432-409E5A5D35C6}" destId="{18050FF3-1996-E74A-B057-3C5A2521B694}" srcOrd="3" destOrd="0" presId="urn:microsoft.com/office/officeart/2008/layout/LinedList"/>
    <dgm:cxn modelId="{FF1F2A0C-FC0B-A848-817E-C52DF04FEB5A}" type="presParOf" srcId="{18050FF3-1996-E74A-B057-3C5A2521B694}" destId="{BC0AC02B-7A98-564F-80A1-86A54FFACD29}" srcOrd="0" destOrd="0" presId="urn:microsoft.com/office/officeart/2008/layout/LinedList"/>
    <dgm:cxn modelId="{39478FC8-AB03-BE43-A330-FF686CDEC673}" type="presParOf" srcId="{18050FF3-1996-E74A-B057-3C5A2521B694}" destId="{4B789013-281F-394F-B708-A58B609848B3}" srcOrd="1" destOrd="0" presId="urn:microsoft.com/office/officeart/2008/layout/LinedList"/>
    <dgm:cxn modelId="{A284961B-8CE9-EE49-8CC8-0AF3655ABF0F}" type="presParOf" srcId="{0D455753-3DDA-104A-9432-409E5A5D35C6}" destId="{3331FB4B-CFC3-C441-9EE4-494883C53720}" srcOrd="4" destOrd="0" presId="urn:microsoft.com/office/officeart/2008/layout/LinedList"/>
    <dgm:cxn modelId="{225569C1-09D4-0E4D-8C72-4B722BB7CA9B}" type="presParOf" srcId="{0D455753-3DDA-104A-9432-409E5A5D35C6}" destId="{A84327E5-ED99-C946-A6E2-6F96BE40D09A}" srcOrd="5" destOrd="0" presId="urn:microsoft.com/office/officeart/2008/layout/LinedList"/>
    <dgm:cxn modelId="{ADFFC073-BBC8-CC47-96A6-50ED0FB00D7A}" type="presParOf" srcId="{A84327E5-ED99-C946-A6E2-6F96BE40D09A}" destId="{EBDA1D84-3C99-CA4E-97AC-E04F9A56E5DA}" srcOrd="0" destOrd="0" presId="urn:microsoft.com/office/officeart/2008/layout/LinedList"/>
    <dgm:cxn modelId="{30CD2B4B-C24D-6444-92C2-FC084252C3C2}" type="presParOf" srcId="{A84327E5-ED99-C946-A6E2-6F96BE40D09A}" destId="{D80EC63C-9A53-ED47-BD71-FE0C25A78E82}" srcOrd="1" destOrd="0" presId="urn:microsoft.com/office/officeart/2008/layout/LinedList"/>
    <dgm:cxn modelId="{3D7B44C4-7B1A-4F42-B371-68894E44669F}" type="presParOf" srcId="{0D455753-3DDA-104A-9432-409E5A5D35C6}" destId="{E0D219DC-0223-EE47-BBF7-E54C43DFDE3B}" srcOrd="6" destOrd="0" presId="urn:microsoft.com/office/officeart/2008/layout/LinedList"/>
    <dgm:cxn modelId="{8088C854-16AD-5644-9A62-2F9CD6AA6CD8}" type="presParOf" srcId="{0D455753-3DDA-104A-9432-409E5A5D35C6}" destId="{77571611-7401-854F-80E1-873A148AC7A9}" srcOrd="7" destOrd="0" presId="urn:microsoft.com/office/officeart/2008/layout/LinedList"/>
    <dgm:cxn modelId="{A7574B47-5E02-214E-8C7F-90A0A562D29C}" type="presParOf" srcId="{77571611-7401-854F-80E1-873A148AC7A9}" destId="{47336324-4A16-374C-BDB7-DE89ACC9B7B6}" srcOrd="0" destOrd="0" presId="urn:microsoft.com/office/officeart/2008/layout/LinedList"/>
    <dgm:cxn modelId="{219B00FE-FC1F-B34F-A328-7873BB519979}" type="presParOf" srcId="{77571611-7401-854F-80E1-873A148AC7A9}" destId="{C0655FD0-E7F5-574F-846A-78B278A82253}" srcOrd="1" destOrd="0" presId="urn:microsoft.com/office/officeart/2008/layout/LinedList"/>
    <dgm:cxn modelId="{A265EC77-0772-9F49-B0D6-8F28191B0851}" type="presParOf" srcId="{0D455753-3DDA-104A-9432-409E5A5D35C6}" destId="{70C76E9D-890E-7240-BAF4-3BAC3DD32815}" srcOrd="8" destOrd="0" presId="urn:microsoft.com/office/officeart/2008/layout/LinedList"/>
    <dgm:cxn modelId="{711B3571-A3C0-FF4D-ABDA-D6D89C3EB85E}" type="presParOf" srcId="{0D455753-3DDA-104A-9432-409E5A5D35C6}" destId="{A91CB4B2-CCCE-1F47-93C6-9B287AA96779}" srcOrd="9" destOrd="0" presId="urn:microsoft.com/office/officeart/2008/layout/LinedList"/>
    <dgm:cxn modelId="{0713CCCF-D75D-8349-957C-F91732BC436A}" type="presParOf" srcId="{A91CB4B2-CCCE-1F47-93C6-9B287AA96779}" destId="{6B23B303-5DE8-CC42-BE39-AA967E625F70}" srcOrd="0" destOrd="0" presId="urn:microsoft.com/office/officeart/2008/layout/LinedList"/>
    <dgm:cxn modelId="{8932B2BA-BCC3-C845-89D0-4A1D075E6535}" type="presParOf" srcId="{A91CB4B2-CCCE-1F47-93C6-9B287AA96779}" destId="{18478F84-B328-ED4D-AA13-34FAE1720A7F}" srcOrd="1" destOrd="0" presId="urn:microsoft.com/office/officeart/2008/layout/LinedList"/>
    <dgm:cxn modelId="{2BE39A34-78B8-1042-BFCF-69E0E6EBE934}" type="presParOf" srcId="{0D455753-3DDA-104A-9432-409E5A5D35C6}" destId="{DCEFEAF5-0131-174C-AD85-77958D540B15}" srcOrd="10" destOrd="0" presId="urn:microsoft.com/office/officeart/2008/layout/LinedList"/>
    <dgm:cxn modelId="{220849A7-25BF-EE42-967F-BECF3AF187AA}" type="presParOf" srcId="{0D455753-3DDA-104A-9432-409E5A5D35C6}" destId="{BC3AFB6A-70B0-0C43-836A-A39FBFAA9CB8}" srcOrd="11" destOrd="0" presId="urn:microsoft.com/office/officeart/2008/layout/LinedList"/>
    <dgm:cxn modelId="{0064CC53-190E-3547-BD2C-3A83C54A8D22}" type="presParOf" srcId="{BC3AFB6A-70B0-0C43-836A-A39FBFAA9CB8}" destId="{15EB9656-EACA-1F4F-96C0-5A7E28DA510F}" srcOrd="0" destOrd="0" presId="urn:microsoft.com/office/officeart/2008/layout/LinedList"/>
    <dgm:cxn modelId="{7981B381-98EC-5843-A58D-04BEBDBA9D39}" type="presParOf" srcId="{BC3AFB6A-70B0-0C43-836A-A39FBFAA9CB8}" destId="{F84BC4A9-A609-6346-89CD-F0DD118836A6}" srcOrd="1" destOrd="0" presId="urn:microsoft.com/office/officeart/2008/layout/LinedList"/>
    <dgm:cxn modelId="{EFCE8FEE-A148-8742-83A0-2F76CE85FC9E}" type="presParOf" srcId="{0D455753-3DDA-104A-9432-409E5A5D35C6}" destId="{B21858EF-137F-4346-AEE7-038A9B7EEE04}" srcOrd="12" destOrd="0" presId="urn:microsoft.com/office/officeart/2008/layout/LinedList"/>
    <dgm:cxn modelId="{669B50AE-6157-374E-A689-A80D1D9FB63E}" type="presParOf" srcId="{0D455753-3DDA-104A-9432-409E5A5D35C6}" destId="{A20D53AE-1822-3745-BE07-A3327291963A}" srcOrd="13" destOrd="0" presId="urn:microsoft.com/office/officeart/2008/layout/LinedList"/>
    <dgm:cxn modelId="{A69FD7CC-AD05-FF47-AF37-08BFC2BCD747}" type="presParOf" srcId="{A20D53AE-1822-3745-BE07-A3327291963A}" destId="{AD5A1795-D133-3545-B83D-F31B095238DD}" srcOrd="0" destOrd="0" presId="urn:microsoft.com/office/officeart/2008/layout/LinedList"/>
    <dgm:cxn modelId="{A1C6EFA3-8077-BC4D-9C85-581DCF3ABA69}" type="presParOf" srcId="{A20D53AE-1822-3745-BE07-A3327291963A}" destId="{1166DF2A-BBBF-0045-936B-65565677A0F7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4B60AE0-5D68-4F41-A3BF-59744882C06B}" type="doc">
      <dgm:prSet loTypeId="urn:microsoft.com/office/officeart/2005/8/layout/default" loCatId="list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6DEC3EA-9137-4F31-96F4-2D5D6F199512}">
      <dgm:prSet/>
      <dgm:spPr/>
      <dgm:t>
        <a:bodyPr/>
        <a:lstStyle/>
        <a:p>
          <a:r>
            <a:rPr lang="en-GB"/>
            <a:t>L’importance du suivi évaluation dans le secteur de l’education-30 secondes</a:t>
          </a:r>
          <a:endParaRPr lang="en-US"/>
        </a:p>
      </dgm:t>
    </dgm:pt>
    <dgm:pt modelId="{6E3C55DC-73E7-4EBD-8470-3748E3BA4516}" type="parTrans" cxnId="{1439C789-7A05-438A-935E-CD2D242FC360}">
      <dgm:prSet/>
      <dgm:spPr/>
      <dgm:t>
        <a:bodyPr/>
        <a:lstStyle/>
        <a:p>
          <a:endParaRPr lang="en-US"/>
        </a:p>
      </dgm:t>
    </dgm:pt>
    <dgm:pt modelId="{25403E2B-7090-4C50-A915-D51AFF192EBB}" type="sibTrans" cxnId="{1439C789-7A05-438A-935E-CD2D242FC360}">
      <dgm:prSet/>
      <dgm:spPr/>
      <dgm:t>
        <a:bodyPr/>
        <a:lstStyle/>
        <a:p>
          <a:endParaRPr lang="en-US"/>
        </a:p>
      </dgm:t>
    </dgm:pt>
    <dgm:pt modelId="{C428F314-3F74-4785-B9B0-A076FC38CFFF}">
      <dgm:prSet/>
      <dgm:spPr/>
      <dgm:t>
        <a:bodyPr/>
        <a:lstStyle/>
        <a:p>
          <a:r>
            <a:rPr lang="en-GB" dirty="0"/>
            <a:t>Les concepts et </a:t>
          </a:r>
          <a:r>
            <a:rPr lang="en-GB" dirty="0" err="1"/>
            <a:t>définitions</a:t>
          </a:r>
          <a:r>
            <a:rPr lang="en-GB" dirty="0"/>
            <a:t> clés-2 minutes </a:t>
          </a:r>
          <a:endParaRPr lang="en-US" dirty="0"/>
        </a:p>
      </dgm:t>
    </dgm:pt>
    <dgm:pt modelId="{1C740DBF-D459-4BEF-8697-74F380C13FF8}" type="parTrans" cxnId="{33705A76-7CD3-48AF-9DA8-3EFCEB5502F9}">
      <dgm:prSet/>
      <dgm:spPr/>
      <dgm:t>
        <a:bodyPr/>
        <a:lstStyle/>
        <a:p>
          <a:endParaRPr lang="en-US"/>
        </a:p>
      </dgm:t>
    </dgm:pt>
    <dgm:pt modelId="{4488FD77-4F7C-419A-ADDC-612679B9D553}" type="sibTrans" cxnId="{33705A76-7CD3-48AF-9DA8-3EFCEB5502F9}">
      <dgm:prSet/>
      <dgm:spPr/>
      <dgm:t>
        <a:bodyPr/>
        <a:lstStyle/>
        <a:p>
          <a:endParaRPr lang="en-US"/>
        </a:p>
      </dgm:t>
    </dgm:pt>
    <dgm:pt modelId="{84323EF8-45A1-4EA0-A6DD-B13E2BCB7848}">
      <dgm:prSet/>
      <dgm:spPr/>
      <dgm:t>
        <a:bodyPr/>
        <a:lstStyle/>
        <a:p>
          <a:r>
            <a:rPr lang="en-GB" dirty="0"/>
            <a:t>Les </a:t>
          </a:r>
          <a:r>
            <a:rPr lang="en-GB" dirty="0" err="1"/>
            <a:t>mécanismes</a:t>
          </a:r>
          <a:r>
            <a:rPr lang="en-GB" dirty="0"/>
            <a:t> de </a:t>
          </a:r>
          <a:r>
            <a:rPr lang="en-GB" dirty="0" err="1"/>
            <a:t>suivi</a:t>
          </a:r>
          <a:r>
            <a:rPr lang="en-GB" dirty="0"/>
            <a:t> </a:t>
          </a:r>
          <a:r>
            <a:rPr lang="en-GB" dirty="0" err="1"/>
            <a:t>évaluation</a:t>
          </a:r>
          <a:r>
            <a:rPr lang="en-GB" dirty="0"/>
            <a:t> (les revues </a:t>
          </a:r>
          <a:r>
            <a:rPr lang="en-GB" dirty="0" err="1"/>
            <a:t>sectorielles</a:t>
          </a:r>
          <a:r>
            <a:rPr lang="en-GB" dirty="0"/>
            <a:t>) - 2 min </a:t>
          </a:r>
          <a:endParaRPr lang="en-US" dirty="0"/>
        </a:p>
      </dgm:t>
    </dgm:pt>
    <dgm:pt modelId="{0B09669D-3DDC-474D-AF41-D619A6D0B7A6}" type="parTrans" cxnId="{69C8B41B-E6F0-48D7-91C8-0D2DFAEAB09B}">
      <dgm:prSet/>
      <dgm:spPr/>
      <dgm:t>
        <a:bodyPr/>
        <a:lstStyle/>
        <a:p>
          <a:endParaRPr lang="en-US"/>
        </a:p>
      </dgm:t>
    </dgm:pt>
    <dgm:pt modelId="{1D15CC68-3202-4A9A-9BA3-F9AA2A99238C}" type="sibTrans" cxnId="{69C8B41B-E6F0-48D7-91C8-0D2DFAEAB09B}">
      <dgm:prSet/>
      <dgm:spPr/>
      <dgm:t>
        <a:bodyPr/>
        <a:lstStyle/>
        <a:p>
          <a:endParaRPr lang="en-US"/>
        </a:p>
      </dgm:t>
    </dgm:pt>
    <dgm:pt modelId="{BCEC51CE-F6EE-48B7-8910-B79D1C9ABB5E}">
      <dgm:prSet/>
      <dgm:spPr/>
      <dgm:t>
        <a:bodyPr/>
        <a:lstStyle/>
        <a:p>
          <a:r>
            <a:rPr lang="en-GB" dirty="0"/>
            <a:t>Les </a:t>
          </a:r>
          <a:r>
            <a:rPr lang="en-GB" dirty="0" err="1"/>
            <a:t>outils</a:t>
          </a:r>
          <a:r>
            <a:rPr lang="en-GB" dirty="0"/>
            <a:t> : un cadre </a:t>
          </a:r>
          <a:r>
            <a:rPr lang="en-GB" dirty="0" err="1"/>
            <a:t>d’indicateurs</a:t>
          </a:r>
          <a:r>
            <a:rPr lang="en-GB" dirty="0"/>
            <a:t>, les rapports de performance - 4 min</a:t>
          </a:r>
          <a:endParaRPr lang="en-US" dirty="0"/>
        </a:p>
      </dgm:t>
    </dgm:pt>
    <dgm:pt modelId="{724B8949-570D-48E6-80F2-027B655810AB}" type="parTrans" cxnId="{ED4430D8-7051-4DF1-8719-15AF33C777D7}">
      <dgm:prSet/>
      <dgm:spPr/>
      <dgm:t>
        <a:bodyPr/>
        <a:lstStyle/>
        <a:p>
          <a:endParaRPr lang="en-US"/>
        </a:p>
      </dgm:t>
    </dgm:pt>
    <dgm:pt modelId="{E084D9DB-A46C-4985-8F0A-726C5ED38EF0}" type="sibTrans" cxnId="{ED4430D8-7051-4DF1-8719-15AF33C777D7}">
      <dgm:prSet/>
      <dgm:spPr/>
      <dgm:t>
        <a:bodyPr/>
        <a:lstStyle/>
        <a:p>
          <a:endParaRPr lang="en-US"/>
        </a:p>
      </dgm:t>
    </dgm:pt>
    <dgm:pt modelId="{884439DB-3013-41E4-9A1E-3F9DE77250FE}">
      <dgm:prSet/>
      <dgm:spPr/>
      <dgm:t>
        <a:bodyPr/>
        <a:lstStyle/>
        <a:p>
          <a:r>
            <a:rPr lang="en-GB" dirty="0"/>
            <a:t>Les rapports de performance </a:t>
          </a:r>
          <a:r>
            <a:rPr lang="en-GB" dirty="0" err="1"/>
            <a:t>en</a:t>
          </a:r>
          <a:r>
            <a:rPr lang="en-GB" dirty="0"/>
            <a:t> Afrique-30 </a:t>
          </a:r>
          <a:r>
            <a:rPr lang="en-GB" dirty="0" err="1"/>
            <a:t>secondes</a:t>
          </a:r>
          <a:endParaRPr lang="en-US" dirty="0"/>
        </a:p>
      </dgm:t>
    </dgm:pt>
    <dgm:pt modelId="{78C8B11E-D93F-4E9A-BFB9-DE73439086C9}" type="parTrans" cxnId="{70B98C67-BFF9-4E53-8BAA-E58588068AE9}">
      <dgm:prSet/>
      <dgm:spPr/>
      <dgm:t>
        <a:bodyPr/>
        <a:lstStyle/>
        <a:p>
          <a:endParaRPr lang="en-US"/>
        </a:p>
      </dgm:t>
    </dgm:pt>
    <dgm:pt modelId="{2623F97C-E6CC-4CAF-81F6-E245C7A5C005}" type="sibTrans" cxnId="{70B98C67-BFF9-4E53-8BAA-E58588068AE9}">
      <dgm:prSet/>
      <dgm:spPr/>
      <dgm:t>
        <a:bodyPr/>
        <a:lstStyle/>
        <a:p>
          <a:endParaRPr lang="en-US"/>
        </a:p>
      </dgm:t>
    </dgm:pt>
    <dgm:pt modelId="{3059DB6A-DA2A-4B15-A07C-3858548C2A06}">
      <dgm:prSet/>
      <dgm:spPr/>
      <dgm:t>
        <a:bodyPr/>
        <a:lstStyle/>
        <a:p>
          <a:r>
            <a:rPr lang="en-GB"/>
            <a:t>L’exemple du rapport de suivi du budget en RDC et la dernière revue sectorielle-1 minute</a:t>
          </a:r>
          <a:endParaRPr lang="en-US"/>
        </a:p>
      </dgm:t>
    </dgm:pt>
    <dgm:pt modelId="{0095DB45-E90A-4D78-A4EF-76FE968CD531}" type="parTrans" cxnId="{E268CF57-1687-4E18-BE52-B79BA99F0FD0}">
      <dgm:prSet/>
      <dgm:spPr/>
      <dgm:t>
        <a:bodyPr/>
        <a:lstStyle/>
        <a:p>
          <a:endParaRPr lang="en-US"/>
        </a:p>
      </dgm:t>
    </dgm:pt>
    <dgm:pt modelId="{1E7F7C4A-C44A-462E-B0C6-4D658C9B6355}" type="sibTrans" cxnId="{E268CF57-1687-4E18-BE52-B79BA99F0FD0}">
      <dgm:prSet/>
      <dgm:spPr/>
      <dgm:t>
        <a:bodyPr/>
        <a:lstStyle/>
        <a:p>
          <a:endParaRPr lang="en-US"/>
        </a:p>
      </dgm:t>
    </dgm:pt>
    <dgm:pt modelId="{E6D4538E-9F3F-4D8D-995B-6CAF5671EF4C}">
      <dgm:prSet/>
      <dgm:spPr/>
      <dgm:t>
        <a:bodyPr/>
        <a:lstStyle/>
        <a:p>
          <a:r>
            <a:rPr lang="en-GB" dirty="0"/>
            <a:t>Perspectives-30 </a:t>
          </a:r>
          <a:r>
            <a:rPr lang="en-GB" dirty="0" err="1"/>
            <a:t>secondes</a:t>
          </a:r>
          <a:endParaRPr lang="en-US" dirty="0"/>
        </a:p>
      </dgm:t>
    </dgm:pt>
    <dgm:pt modelId="{722C0647-6E9F-4D9B-B1F3-A9D8053418F9}" type="parTrans" cxnId="{5E361594-6ABF-4455-84E9-4202D9AEE740}">
      <dgm:prSet/>
      <dgm:spPr/>
      <dgm:t>
        <a:bodyPr/>
        <a:lstStyle/>
        <a:p>
          <a:endParaRPr lang="en-US"/>
        </a:p>
      </dgm:t>
    </dgm:pt>
    <dgm:pt modelId="{636660E1-9220-4A4A-BE78-9329DCACD917}" type="sibTrans" cxnId="{5E361594-6ABF-4455-84E9-4202D9AEE740}">
      <dgm:prSet/>
      <dgm:spPr/>
      <dgm:t>
        <a:bodyPr/>
        <a:lstStyle/>
        <a:p>
          <a:endParaRPr lang="en-US"/>
        </a:p>
      </dgm:t>
    </dgm:pt>
    <dgm:pt modelId="{4C0178F6-8714-4085-860B-1467964970DE}">
      <dgm:prSet/>
      <dgm:spPr/>
      <dgm:t>
        <a:bodyPr/>
        <a:lstStyle/>
        <a:p>
          <a:r>
            <a:rPr lang="en-GB"/>
            <a:t>Ressources pour aller plus loin-30 secondes</a:t>
          </a:r>
          <a:endParaRPr lang="en-US"/>
        </a:p>
      </dgm:t>
    </dgm:pt>
    <dgm:pt modelId="{0FA5FCC0-666C-4A60-BC2F-24E7F9A3A040}" type="parTrans" cxnId="{2EDCA6FE-1D5D-4C83-838B-908169591920}">
      <dgm:prSet/>
      <dgm:spPr/>
      <dgm:t>
        <a:bodyPr/>
        <a:lstStyle/>
        <a:p>
          <a:endParaRPr lang="en-US"/>
        </a:p>
      </dgm:t>
    </dgm:pt>
    <dgm:pt modelId="{635CE24F-3584-40A9-A624-9368AB8DF815}" type="sibTrans" cxnId="{2EDCA6FE-1D5D-4C83-838B-908169591920}">
      <dgm:prSet/>
      <dgm:spPr/>
      <dgm:t>
        <a:bodyPr/>
        <a:lstStyle/>
        <a:p>
          <a:endParaRPr lang="en-US"/>
        </a:p>
      </dgm:t>
    </dgm:pt>
    <dgm:pt modelId="{9FA614F4-6C5B-8D46-AB72-7D037704E0B4}" type="pres">
      <dgm:prSet presAssocID="{44B60AE0-5D68-4F41-A3BF-59744882C06B}" presName="diagram" presStyleCnt="0">
        <dgm:presLayoutVars>
          <dgm:dir/>
          <dgm:resizeHandles val="exact"/>
        </dgm:presLayoutVars>
      </dgm:prSet>
      <dgm:spPr/>
    </dgm:pt>
    <dgm:pt modelId="{5378F162-9C56-EB44-8E8F-997C46A7129B}" type="pres">
      <dgm:prSet presAssocID="{A6DEC3EA-9137-4F31-96F4-2D5D6F199512}" presName="node" presStyleLbl="node1" presStyleIdx="0" presStyleCnt="8">
        <dgm:presLayoutVars>
          <dgm:bulletEnabled val="1"/>
        </dgm:presLayoutVars>
      </dgm:prSet>
      <dgm:spPr/>
    </dgm:pt>
    <dgm:pt modelId="{0CFD7A0E-DAA3-3846-A75A-3B97A656A8AF}" type="pres">
      <dgm:prSet presAssocID="{25403E2B-7090-4C50-A915-D51AFF192EBB}" presName="sibTrans" presStyleCnt="0"/>
      <dgm:spPr/>
    </dgm:pt>
    <dgm:pt modelId="{3C19BE02-1C21-D948-8315-BEAD1837B2D8}" type="pres">
      <dgm:prSet presAssocID="{C428F314-3F74-4785-B9B0-A076FC38CFFF}" presName="node" presStyleLbl="node1" presStyleIdx="1" presStyleCnt="8">
        <dgm:presLayoutVars>
          <dgm:bulletEnabled val="1"/>
        </dgm:presLayoutVars>
      </dgm:prSet>
      <dgm:spPr/>
    </dgm:pt>
    <dgm:pt modelId="{C38494CA-4D3B-404C-945E-EA1EBB3C6749}" type="pres">
      <dgm:prSet presAssocID="{4488FD77-4F7C-419A-ADDC-612679B9D553}" presName="sibTrans" presStyleCnt="0"/>
      <dgm:spPr/>
    </dgm:pt>
    <dgm:pt modelId="{7DEEB249-9567-7E4C-B572-15F2B623A29D}" type="pres">
      <dgm:prSet presAssocID="{84323EF8-45A1-4EA0-A6DD-B13E2BCB7848}" presName="node" presStyleLbl="node1" presStyleIdx="2" presStyleCnt="8">
        <dgm:presLayoutVars>
          <dgm:bulletEnabled val="1"/>
        </dgm:presLayoutVars>
      </dgm:prSet>
      <dgm:spPr/>
    </dgm:pt>
    <dgm:pt modelId="{AC4A610F-C81E-3049-B3D1-B2824A2E3BEB}" type="pres">
      <dgm:prSet presAssocID="{1D15CC68-3202-4A9A-9BA3-F9AA2A99238C}" presName="sibTrans" presStyleCnt="0"/>
      <dgm:spPr/>
    </dgm:pt>
    <dgm:pt modelId="{C4EB29DA-3174-4046-BE08-B78F7B36C542}" type="pres">
      <dgm:prSet presAssocID="{BCEC51CE-F6EE-48B7-8910-B79D1C9ABB5E}" presName="node" presStyleLbl="node1" presStyleIdx="3" presStyleCnt="8">
        <dgm:presLayoutVars>
          <dgm:bulletEnabled val="1"/>
        </dgm:presLayoutVars>
      </dgm:prSet>
      <dgm:spPr/>
    </dgm:pt>
    <dgm:pt modelId="{61855E45-7BF5-0C45-81E1-7EEFB45FE474}" type="pres">
      <dgm:prSet presAssocID="{E084D9DB-A46C-4985-8F0A-726C5ED38EF0}" presName="sibTrans" presStyleCnt="0"/>
      <dgm:spPr/>
    </dgm:pt>
    <dgm:pt modelId="{1296C116-237B-9948-B06F-1FEBC5E20CA8}" type="pres">
      <dgm:prSet presAssocID="{884439DB-3013-41E4-9A1E-3F9DE77250FE}" presName="node" presStyleLbl="node1" presStyleIdx="4" presStyleCnt="8">
        <dgm:presLayoutVars>
          <dgm:bulletEnabled val="1"/>
        </dgm:presLayoutVars>
      </dgm:prSet>
      <dgm:spPr/>
    </dgm:pt>
    <dgm:pt modelId="{25BE1EE6-9C90-9C45-AB5A-6D2C1F4BCE49}" type="pres">
      <dgm:prSet presAssocID="{2623F97C-E6CC-4CAF-81F6-E245C7A5C005}" presName="sibTrans" presStyleCnt="0"/>
      <dgm:spPr/>
    </dgm:pt>
    <dgm:pt modelId="{F4074833-1BD0-4245-8658-5D6F99B9C654}" type="pres">
      <dgm:prSet presAssocID="{3059DB6A-DA2A-4B15-A07C-3858548C2A06}" presName="node" presStyleLbl="node1" presStyleIdx="5" presStyleCnt="8">
        <dgm:presLayoutVars>
          <dgm:bulletEnabled val="1"/>
        </dgm:presLayoutVars>
      </dgm:prSet>
      <dgm:spPr/>
    </dgm:pt>
    <dgm:pt modelId="{3985481C-061E-AB42-A1B7-283EF27ED9F5}" type="pres">
      <dgm:prSet presAssocID="{1E7F7C4A-C44A-462E-B0C6-4D658C9B6355}" presName="sibTrans" presStyleCnt="0"/>
      <dgm:spPr/>
    </dgm:pt>
    <dgm:pt modelId="{73ECCC40-890F-E840-8504-2CAB362191C4}" type="pres">
      <dgm:prSet presAssocID="{E6D4538E-9F3F-4D8D-995B-6CAF5671EF4C}" presName="node" presStyleLbl="node1" presStyleIdx="6" presStyleCnt="8">
        <dgm:presLayoutVars>
          <dgm:bulletEnabled val="1"/>
        </dgm:presLayoutVars>
      </dgm:prSet>
      <dgm:spPr/>
    </dgm:pt>
    <dgm:pt modelId="{80A49F06-B1BC-4847-ACF6-3700CF6B3B9F}" type="pres">
      <dgm:prSet presAssocID="{636660E1-9220-4A4A-BE78-9329DCACD917}" presName="sibTrans" presStyleCnt="0"/>
      <dgm:spPr/>
    </dgm:pt>
    <dgm:pt modelId="{9488A916-5862-4943-9CD3-FE6569B80927}" type="pres">
      <dgm:prSet presAssocID="{4C0178F6-8714-4085-860B-1467964970DE}" presName="node" presStyleLbl="node1" presStyleIdx="7" presStyleCnt="8">
        <dgm:presLayoutVars>
          <dgm:bulletEnabled val="1"/>
        </dgm:presLayoutVars>
      </dgm:prSet>
      <dgm:spPr/>
    </dgm:pt>
  </dgm:ptLst>
  <dgm:cxnLst>
    <dgm:cxn modelId="{69C8B41B-E6F0-48D7-91C8-0D2DFAEAB09B}" srcId="{44B60AE0-5D68-4F41-A3BF-59744882C06B}" destId="{84323EF8-45A1-4EA0-A6DD-B13E2BCB7848}" srcOrd="2" destOrd="0" parTransId="{0B09669D-3DDC-474D-AF41-D619A6D0B7A6}" sibTransId="{1D15CC68-3202-4A9A-9BA3-F9AA2A99238C}"/>
    <dgm:cxn modelId="{75391A26-5A10-1640-8523-C4AF0C322DA2}" type="presOf" srcId="{884439DB-3013-41E4-9A1E-3F9DE77250FE}" destId="{1296C116-237B-9948-B06F-1FEBC5E20CA8}" srcOrd="0" destOrd="0" presId="urn:microsoft.com/office/officeart/2005/8/layout/default"/>
    <dgm:cxn modelId="{E268CF57-1687-4E18-BE52-B79BA99F0FD0}" srcId="{44B60AE0-5D68-4F41-A3BF-59744882C06B}" destId="{3059DB6A-DA2A-4B15-A07C-3858548C2A06}" srcOrd="5" destOrd="0" parTransId="{0095DB45-E90A-4D78-A4EF-76FE968CD531}" sibTransId="{1E7F7C4A-C44A-462E-B0C6-4D658C9B6355}"/>
    <dgm:cxn modelId="{70B98C67-BFF9-4E53-8BAA-E58588068AE9}" srcId="{44B60AE0-5D68-4F41-A3BF-59744882C06B}" destId="{884439DB-3013-41E4-9A1E-3F9DE77250FE}" srcOrd="4" destOrd="0" parTransId="{78C8B11E-D93F-4E9A-BFB9-DE73439086C9}" sibTransId="{2623F97C-E6CC-4CAF-81F6-E245C7A5C005}"/>
    <dgm:cxn modelId="{1F1ECD67-CDA9-F041-9170-22D4C9A7EE3B}" type="presOf" srcId="{44B60AE0-5D68-4F41-A3BF-59744882C06B}" destId="{9FA614F4-6C5B-8D46-AB72-7D037704E0B4}" srcOrd="0" destOrd="0" presId="urn:microsoft.com/office/officeart/2005/8/layout/default"/>
    <dgm:cxn modelId="{A3933873-94F1-FC4B-9B7A-7F5F10D52FC1}" type="presOf" srcId="{BCEC51CE-F6EE-48B7-8910-B79D1C9ABB5E}" destId="{C4EB29DA-3174-4046-BE08-B78F7B36C542}" srcOrd="0" destOrd="0" presId="urn:microsoft.com/office/officeart/2005/8/layout/default"/>
    <dgm:cxn modelId="{33705A76-7CD3-48AF-9DA8-3EFCEB5502F9}" srcId="{44B60AE0-5D68-4F41-A3BF-59744882C06B}" destId="{C428F314-3F74-4785-B9B0-A076FC38CFFF}" srcOrd="1" destOrd="0" parTransId="{1C740DBF-D459-4BEF-8697-74F380C13FF8}" sibTransId="{4488FD77-4F7C-419A-ADDC-612679B9D553}"/>
    <dgm:cxn modelId="{1439C789-7A05-438A-935E-CD2D242FC360}" srcId="{44B60AE0-5D68-4F41-A3BF-59744882C06B}" destId="{A6DEC3EA-9137-4F31-96F4-2D5D6F199512}" srcOrd="0" destOrd="0" parTransId="{6E3C55DC-73E7-4EBD-8470-3748E3BA4516}" sibTransId="{25403E2B-7090-4C50-A915-D51AFF192EBB}"/>
    <dgm:cxn modelId="{1F25C78A-D13E-3A41-8141-43593B8A02CE}" type="presOf" srcId="{3059DB6A-DA2A-4B15-A07C-3858548C2A06}" destId="{F4074833-1BD0-4245-8658-5D6F99B9C654}" srcOrd="0" destOrd="0" presId="urn:microsoft.com/office/officeart/2005/8/layout/default"/>
    <dgm:cxn modelId="{0E0A5892-97BC-3F42-ACD9-4A847D3A5AD5}" type="presOf" srcId="{84323EF8-45A1-4EA0-A6DD-B13E2BCB7848}" destId="{7DEEB249-9567-7E4C-B572-15F2B623A29D}" srcOrd="0" destOrd="0" presId="urn:microsoft.com/office/officeart/2005/8/layout/default"/>
    <dgm:cxn modelId="{5E361594-6ABF-4455-84E9-4202D9AEE740}" srcId="{44B60AE0-5D68-4F41-A3BF-59744882C06B}" destId="{E6D4538E-9F3F-4D8D-995B-6CAF5671EF4C}" srcOrd="6" destOrd="0" parTransId="{722C0647-6E9F-4D9B-B1F3-A9D8053418F9}" sibTransId="{636660E1-9220-4A4A-BE78-9329DCACD917}"/>
    <dgm:cxn modelId="{9710FFAB-4BC1-F943-8694-7D25E234BDAE}" type="presOf" srcId="{E6D4538E-9F3F-4D8D-995B-6CAF5671EF4C}" destId="{73ECCC40-890F-E840-8504-2CAB362191C4}" srcOrd="0" destOrd="0" presId="urn:microsoft.com/office/officeart/2005/8/layout/default"/>
    <dgm:cxn modelId="{5F0DF9BE-2A4D-4745-9CC3-37E5A22B8952}" type="presOf" srcId="{4C0178F6-8714-4085-860B-1467964970DE}" destId="{9488A916-5862-4943-9CD3-FE6569B80927}" srcOrd="0" destOrd="0" presId="urn:microsoft.com/office/officeart/2005/8/layout/default"/>
    <dgm:cxn modelId="{ED4430D8-7051-4DF1-8719-15AF33C777D7}" srcId="{44B60AE0-5D68-4F41-A3BF-59744882C06B}" destId="{BCEC51CE-F6EE-48B7-8910-B79D1C9ABB5E}" srcOrd="3" destOrd="0" parTransId="{724B8949-570D-48E6-80F2-027B655810AB}" sibTransId="{E084D9DB-A46C-4985-8F0A-726C5ED38EF0}"/>
    <dgm:cxn modelId="{934400DE-B555-824D-9097-8CCBD9C415A0}" type="presOf" srcId="{C428F314-3F74-4785-B9B0-A076FC38CFFF}" destId="{3C19BE02-1C21-D948-8315-BEAD1837B2D8}" srcOrd="0" destOrd="0" presId="urn:microsoft.com/office/officeart/2005/8/layout/default"/>
    <dgm:cxn modelId="{F497CCFA-6B30-084D-8C0E-164338D8576E}" type="presOf" srcId="{A6DEC3EA-9137-4F31-96F4-2D5D6F199512}" destId="{5378F162-9C56-EB44-8E8F-997C46A7129B}" srcOrd="0" destOrd="0" presId="urn:microsoft.com/office/officeart/2005/8/layout/default"/>
    <dgm:cxn modelId="{2EDCA6FE-1D5D-4C83-838B-908169591920}" srcId="{44B60AE0-5D68-4F41-A3BF-59744882C06B}" destId="{4C0178F6-8714-4085-860B-1467964970DE}" srcOrd="7" destOrd="0" parTransId="{0FA5FCC0-666C-4A60-BC2F-24E7F9A3A040}" sibTransId="{635CE24F-3584-40A9-A624-9368AB8DF815}"/>
    <dgm:cxn modelId="{F3E1865C-79B5-4E44-9DD9-62B41BC99B1A}" type="presParOf" srcId="{9FA614F4-6C5B-8D46-AB72-7D037704E0B4}" destId="{5378F162-9C56-EB44-8E8F-997C46A7129B}" srcOrd="0" destOrd="0" presId="urn:microsoft.com/office/officeart/2005/8/layout/default"/>
    <dgm:cxn modelId="{934B85C1-D4C8-284D-85A1-2679D306FA4A}" type="presParOf" srcId="{9FA614F4-6C5B-8D46-AB72-7D037704E0B4}" destId="{0CFD7A0E-DAA3-3846-A75A-3B97A656A8AF}" srcOrd="1" destOrd="0" presId="urn:microsoft.com/office/officeart/2005/8/layout/default"/>
    <dgm:cxn modelId="{0C685BB2-33FF-0F46-B294-93A17FF25400}" type="presParOf" srcId="{9FA614F4-6C5B-8D46-AB72-7D037704E0B4}" destId="{3C19BE02-1C21-D948-8315-BEAD1837B2D8}" srcOrd="2" destOrd="0" presId="urn:microsoft.com/office/officeart/2005/8/layout/default"/>
    <dgm:cxn modelId="{853E9367-080E-9442-8144-1391D0C0F0F5}" type="presParOf" srcId="{9FA614F4-6C5B-8D46-AB72-7D037704E0B4}" destId="{C38494CA-4D3B-404C-945E-EA1EBB3C6749}" srcOrd="3" destOrd="0" presId="urn:microsoft.com/office/officeart/2005/8/layout/default"/>
    <dgm:cxn modelId="{003AC8FB-6F5B-C24A-A1D2-3CA576D9718D}" type="presParOf" srcId="{9FA614F4-6C5B-8D46-AB72-7D037704E0B4}" destId="{7DEEB249-9567-7E4C-B572-15F2B623A29D}" srcOrd="4" destOrd="0" presId="urn:microsoft.com/office/officeart/2005/8/layout/default"/>
    <dgm:cxn modelId="{53360CF9-25DB-C44B-9248-D5CC9FCC20B4}" type="presParOf" srcId="{9FA614F4-6C5B-8D46-AB72-7D037704E0B4}" destId="{AC4A610F-C81E-3049-B3D1-B2824A2E3BEB}" srcOrd="5" destOrd="0" presId="urn:microsoft.com/office/officeart/2005/8/layout/default"/>
    <dgm:cxn modelId="{A72153FE-D81E-7C49-A700-3E1A3508D154}" type="presParOf" srcId="{9FA614F4-6C5B-8D46-AB72-7D037704E0B4}" destId="{C4EB29DA-3174-4046-BE08-B78F7B36C542}" srcOrd="6" destOrd="0" presId="urn:microsoft.com/office/officeart/2005/8/layout/default"/>
    <dgm:cxn modelId="{1C12FD63-39D8-B445-8B59-31D4F433C3CA}" type="presParOf" srcId="{9FA614F4-6C5B-8D46-AB72-7D037704E0B4}" destId="{61855E45-7BF5-0C45-81E1-7EEFB45FE474}" srcOrd="7" destOrd="0" presId="urn:microsoft.com/office/officeart/2005/8/layout/default"/>
    <dgm:cxn modelId="{42651C80-1A1C-8943-9E45-ECD863ECF913}" type="presParOf" srcId="{9FA614F4-6C5B-8D46-AB72-7D037704E0B4}" destId="{1296C116-237B-9948-B06F-1FEBC5E20CA8}" srcOrd="8" destOrd="0" presId="urn:microsoft.com/office/officeart/2005/8/layout/default"/>
    <dgm:cxn modelId="{7CCBCEE3-04E3-8749-9C81-8D191B251499}" type="presParOf" srcId="{9FA614F4-6C5B-8D46-AB72-7D037704E0B4}" destId="{25BE1EE6-9C90-9C45-AB5A-6D2C1F4BCE49}" srcOrd="9" destOrd="0" presId="urn:microsoft.com/office/officeart/2005/8/layout/default"/>
    <dgm:cxn modelId="{B5D7F834-5341-4D43-8C89-7F7CA08D7334}" type="presParOf" srcId="{9FA614F4-6C5B-8D46-AB72-7D037704E0B4}" destId="{F4074833-1BD0-4245-8658-5D6F99B9C654}" srcOrd="10" destOrd="0" presId="urn:microsoft.com/office/officeart/2005/8/layout/default"/>
    <dgm:cxn modelId="{6F193878-A3E9-D243-A6FE-7961D247455F}" type="presParOf" srcId="{9FA614F4-6C5B-8D46-AB72-7D037704E0B4}" destId="{3985481C-061E-AB42-A1B7-283EF27ED9F5}" srcOrd="11" destOrd="0" presId="urn:microsoft.com/office/officeart/2005/8/layout/default"/>
    <dgm:cxn modelId="{5F83ACBD-334D-FD4A-A435-366C51BDDC33}" type="presParOf" srcId="{9FA614F4-6C5B-8D46-AB72-7D037704E0B4}" destId="{73ECCC40-890F-E840-8504-2CAB362191C4}" srcOrd="12" destOrd="0" presId="urn:microsoft.com/office/officeart/2005/8/layout/default"/>
    <dgm:cxn modelId="{6CECF03F-B8F3-3F43-AB9B-3324684EAA3F}" type="presParOf" srcId="{9FA614F4-6C5B-8D46-AB72-7D037704E0B4}" destId="{80A49F06-B1BC-4847-ACF6-3700CF6B3B9F}" srcOrd="13" destOrd="0" presId="urn:microsoft.com/office/officeart/2005/8/layout/default"/>
    <dgm:cxn modelId="{07E2A915-6CD4-9544-A66C-B9DE925ECD75}" type="presParOf" srcId="{9FA614F4-6C5B-8D46-AB72-7D037704E0B4}" destId="{9488A916-5862-4943-9CD3-FE6569B8092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7918198-7092-4128-A1B6-8ED56037CB04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A8F20B5-B8AC-40DB-B23B-C083F097D143}">
      <dgm:prSet/>
      <dgm:spPr/>
      <dgm:t>
        <a:bodyPr/>
        <a:lstStyle/>
        <a:p>
          <a:r>
            <a:rPr lang="en-GB"/>
            <a:t>Les pays prêtent de plus en plus attention à la nécessité d’une évaluation et d’un suivi réguliers de la mise en œuvre des plans du secteur éducatif. Cela impose  :</a:t>
          </a:r>
          <a:endParaRPr lang="en-US"/>
        </a:p>
      </dgm:t>
    </dgm:pt>
    <dgm:pt modelId="{B21F9E3A-E9F0-4652-8E4E-33ADE0B1F32E}" type="parTrans" cxnId="{8CD0AD19-1F89-4741-B68E-2B4C182BE2F0}">
      <dgm:prSet/>
      <dgm:spPr/>
      <dgm:t>
        <a:bodyPr/>
        <a:lstStyle/>
        <a:p>
          <a:endParaRPr lang="en-US"/>
        </a:p>
      </dgm:t>
    </dgm:pt>
    <dgm:pt modelId="{9E89AB81-E4F5-4AEA-9207-7A475081A175}" type="sibTrans" cxnId="{8CD0AD19-1F89-4741-B68E-2B4C182BE2F0}">
      <dgm:prSet/>
      <dgm:spPr/>
      <dgm:t>
        <a:bodyPr/>
        <a:lstStyle/>
        <a:p>
          <a:endParaRPr lang="en-US"/>
        </a:p>
      </dgm:t>
    </dgm:pt>
    <dgm:pt modelId="{F7270A4B-249C-435D-8566-C4F59367DF9F}">
      <dgm:prSet/>
      <dgm:spPr/>
      <dgm:t>
        <a:bodyPr/>
        <a:lstStyle/>
        <a:p>
          <a:r>
            <a:rPr lang="en-GB"/>
            <a:t>de définir des indicateurs clé,</a:t>
          </a:r>
          <a:endParaRPr lang="en-US"/>
        </a:p>
      </dgm:t>
    </dgm:pt>
    <dgm:pt modelId="{67A346DA-1530-44B1-A415-8137C24F3641}" type="parTrans" cxnId="{8C30EF9A-C70C-41EE-8F19-431979EEE3CE}">
      <dgm:prSet/>
      <dgm:spPr/>
      <dgm:t>
        <a:bodyPr/>
        <a:lstStyle/>
        <a:p>
          <a:endParaRPr lang="en-US"/>
        </a:p>
      </dgm:t>
    </dgm:pt>
    <dgm:pt modelId="{CF327B25-6DF0-4B49-88EF-9F6A02483209}" type="sibTrans" cxnId="{8C30EF9A-C70C-41EE-8F19-431979EEE3CE}">
      <dgm:prSet/>
      <dgm:spPr/>
      <dgm:t>
        <a:bodyPr/>
        <a:lstStyle/>
        <a:p>
          <a:endParaRPr lang="en-US"/>
        </a:p>
      </dgm:t>
    </dgm:pt>
    <dgm:pt modelId="{BA96C90E-C8B8-4772-8C47-F5CDDD9AE7DB}">
      <dgm:prSet/>
      <dgm:spPr/>
      <dgm:t>
        <a:bodyPr/>
        <a:lstStyle/>
        <a:p>
          <a:r>
            <a:rPr lang="en-GB"/>
            <a:t>d’élaborer un cadre de suivi et d’évaluation,     </a:t>
          </a:r>
          <a:endParaRPr lang="en-US"/>
        </a:p>
      </dgm:t>
    </dgm:pt>
    <dgm:pt modelId="{F49E03F0-1060-4F0E-A8FD-9C787A1D9B58}" type="parTrans" cxnId="{01A37215-2DDB-4481-9B8B-DFC60DF21FAA}">
      <dgm:prSet/>
      <dgm:spPr/>
      <dgm:t>
        <a:bodyPr/>
        <a:lstStyle/>
        <a:p>
          <a:endParaRPr lang="en-US"/>
        </a:p>
      </dgm:t>
    </dgm:pt>
    <dgm:pt modelId="{5AADB11F-186E-45DF-B084-BEC1CCA49080}" type="sibTrans" cxnId="{01A37215-2DDB-4481-9B8B-DFC60DF21FAA}">
      <dgm:prSet/>
      <dgm:spPr/>
      <dgm:t>
        <a:bodyPr/>
        <a:lstStyle/>
        <a:p>
          <a:endParaRPr lang="en-US"/>
        </a:p>
      </dgm:t>
    </dgm:pt>
    <dgm:pt modelId="{BF1F6168-8905-4617-B2D6-BD626414D7D6}">
      <dgm:prSet/>
      <dgm:spPr/>
      <dgm:t>
        <a:bodyPr/>
        <a:lstStyle/>
        <a:p>
          <a:r>
            <a:rPr lang="en-GB"/>
            <a:t>d’attribuer clairement les responsabilités     </a:t>
          </a:r>
          <a:endParaRPr lang="en-US"/>
        </a:p>
      </dgm:t>
    </dgm:pt>
    <dgm:pt modelId="{1DD9EE73-E86F-4EB0-89E4-C3197799E35F}" type="parTrans" cxnId="{83DD2216-E0A4-457F-B023-9DC399A15D62}">
      <dgm:prSet/>
      <dgm:spPr/>
      <dgm:t>
        <a:bodyPr/>
        <a:lstStyle/>
        <a:p>
          <a:endParaRPr lang="en-US"/>
        </a:p>
      </dgm:t>
    </dgm:pt>
    <dgm:pt modelId="{F35FCB45-DD21-4199-98AA-AC531A15B8D1}" type="sibTrans" cxnId="{83DD2216-E0A4-457F-B023-9DC399A15D62}">
      <dgm:prSet/>
      <dgm:spPr/>
      <dgm:t>
        <a:bodyPr/>
        <a:lstStyle/>
        <a:p>
          <a:endParaRPr lang="en-US"/>
        </a:p>
      </dgm:t>
    </dgm:pt>
    <dgm:pt modelId="{D606AB24-0525-4DCE-AD4D-596F5B07F668}">
      <dgm:prSet/>
      <dgm:spPr/>
      <dgm:t>
        <a:bodyPr/>
        <a:lstStyle/>
        <a:p>
          <a:r>
            <a:rPr lang="en-GB"/>
            <a:t>et, surtout, de donner suite aux conclusions de l’exercice de suivi et d’évaluation par des mesures appropriées.</a:t>
          </a:r>
          <a:endParaRPr lang="en-US"/>
        </a:p>
      </dgm:t>
    </dgm:pt>
    <dgm:pt modelId="{18C5DB40-3F80-447D-BF61-B42660466F1D}" type="parTrans" cxnId="{6BC28EE9-8964-4492-8F96-1888B2E84445}">
      <dgm:prSet/>
      <dgm:spPr/>
      <dgm:t>
        <a:bodyPr/>
        <a:lstStyle/>
        <a:p>
          <a:endParaRPr lang="en-US"/>
        </a:p>
      </dgm:t>
    </dgm:pt>
    <dgm:pt modelId="{F3640691-684E-455A-863F-674E453BD4B1}" type="sibTrans" cxnId="{6BC28EE9-8964-4492-8F96-1888B2E84445}">
      <dgm:prSet/>
      <dgm:spPr/>
      <dgm:t>
        <a:bodyPr/>
        <a:lstStyle/>
        <a:p>
          <a:endParaRPr lang="en-US"/>
        </a:p>
      </dgm:t>
    </dgm:pt>
    <dgm:pt modelId="{F5F35CA8-5C3D-DD48-ABA6-B38965308C63}" type="pres">
      <dgm:prSet presAssocID="{A7918198-7092-4128-A1B6-8ED56037CB04}" presName="linear" presStyleCnt="0">
        <dgm:presLayoutVars>
          <dgm:animLvl val="lvl"/>
          <dgm:resizeHandles val="exact"/>
        </dgm:presLayoutVars>
      </dgm:prSet>
      <dgm:spPr/>
    </dgm:pt>
    <dgm:pt modelId="{07D88376-C8CB-9640-B47A-1AF0BE50C1F4}" type="pres">
      <dgm:prSet presAssocID="{7A8F20B5-B8AC-40DB-B23B-C083F097D143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7AFB6324-77D0-424C-87E4-46673D545082}" type="pres">
      <dgm:prSet presAssocID="{9E89AB81-E4F5-4AEA-9207-7A475081A175}" presName="spacer" presStyleCnt="0"/>
      <dgm:spPr/>
    </dgm:pt>
    <dgm:pt modelId="{48CAE47C-F341-C84E-89F2-F5C0B6BBDD68}" type="pres">
      <dgm:prSet presAssocID="{F7270A4B-249C-435D-8566-C4F59367DF9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BDF20274-A488-8045-A8F4-4499C07137C1}" type="pres">
      <dgm:prSet presAssocID="{CF327B25-6DF0-4B49-88EF-9F6A02483209}" presName="spacer" presStyleCnt="0"/>
      <dgm:spPr/>
    </dgm:pt>
    <dgm:pt modelId="{142317CD-E7F1-E24B-8926-C368FD72C74C}" type="pres">
      <dgm:prSet presAssocID="{BA96C90E-C8B8-4772-8C47-F5CDDD9AE7DB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14EF1C4D-FC6F-C840-835B-E7D1F59B8CD7}" type="pres">
      <dgm:prSet presAssocID="{5AADB11F-186E-45DF-B084-BEC1CCA49080}" presName="spacer" presStyleCnt="0"/>
      <dgm:spPr/>
    </dgm:pt>
    <dgm:pt modelId="{C8E05400-A066-894F-A614-0A2A056D8F6B}" type="pres">
      <dgm:prSet presAssocID="{BF1F6168-8905-4617-B2D6-BD626414D7D6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36B6032-A615-1845-80F7-2FE2D15223BB}" type="pres">
      <dgm:prSet presAssocID="{F35FCB45-DD21-4199-98AA-AC531A15B8D1}" presName="spacer" presStyleCnt="0"/>
      <dgm:spPr/>
    </dgm:pt>
    <dgm:pt modelId="{6525FA3D-4528-8D42-968A-E66536A5AE0C}" type="pres">
      <dgm:prSet presAssocID="{D606AB24-0525-4DCE-AD4D-596F5B07F668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01A37215-2DDB-4481-9B8B-DFC60DF21FAA}" srcId="{A7918198-7092-4128-A1B6-8ED56037CB04}" destId="{BA96C90E-C8B8-4772-8C47-F5CDDD9AE7DB}" srcOrd="2" destOrd="0" parTransId="{F49E03F0-1060-4F0E-A8FD-9C787A1D9B58}" sibTransId="{5AADB11F-186E-45DF-B084-BEC1CCA49080}"/>
    <dgm:cxn modelId="{83DD2216-E0A4-457F-B023-9DC399A15D62}" srcId="{A7918198-7092-4128-A1B6-8ED56037CB04}" destId="{BF1F6168-8905-4617-B2D6-BD626414D7D6}" srcOrd="3" destOrd="0" parTransId="{1DD9EE73-E86F-4EB0-89E4-C3197799E35F}" sibTransId="{F35FCB45-DD21-4199-98AA-AC531A15B8D1}"/>
    <dgm:cxn modelId="{8CD0AD19-1F89-4741-B68E-2B4C182BE2F0}" srcId="{A7918198-7092-4128-A1B6-8ED56037CB04}" destId="{7A8F20B5-B8AC-40DB-B23B-C083F097D143}" srcOrd="0" destOrd="0" parTransId="{B21F9E3A-E9F0-4652-8E4E-33ADE0B1F32E}" sibTransId="{9E89AB81-E4F5-4AEA-9207-7A475081A175}"/>
    <dgm:cxn modelId="{D8D9195A-75BA-5A4E-A2E4-0CC353864C50}" type="presOf" srcId="{BF1F6168-8905-4617-B2D6-BD626414D7D6}" destId="{C8E05400-A066-894F-A614-0A2A056D8F6B}" srcOrd="0" destOrd="0" presId="urn:microsoft.com/office/officeart/2005/8/layout/vList2"/>
    <dgm:cxn modelId="{EA34AF60-3E42-5E40-A9B4-CEE62FA360C9}" type="presOf" srcId="{F7270A4B-249C-435D-8566-C4F59367DF9F}" destId="{48CAE47C-F341-C84E-89F2-F5C0B6BBDD68}" srcOrd="0" destOrd="0" presId="urn:microsoft.com/office/officeart/2005/8/layout/vList2"/>
    <dgm:cxn modelId="{80F26F6A-4405-784A-9580-F8142C1F1D43}" type="presOf" srcId="{A7918198-7092-4128-A1B6-8ED56037CB04}" destId="{F5F35CA8-5C3D-DD48-ABA6-B38965308C63}" srcOrd="0" destOrd="0" presId="urn:microsoft.com/office/officeart/2005/8/layout/vList2"/>
    <dgm:cxn modelId="{DE1B0584-022A-DB4C-815B-510C16AB001E}" type="presOf" srcId="{D606AB24-0525-4DCE-AD4D-596F5B07F668}" destId="{6525FA3D-4528-8D42-968A-E66536A5AE0C}" srcOrd="0" destOrd="0" presId="urn:microsoft.com/office/officeart/2005/8/layout/vList2"/>
    <dgm:cxn modelId="{1CC55F8E-8E48-A84F-A24A-06121B7121F6}" type="presOf" srcId="{BA96C90E-C8B8-4772-8C47-F5CDDD9AE7DB}" destId="{142317CD-E7F1-E24B-8926-C368FD72C74C}" srcOrd="0" destOrd="0" presId="urn:microsoft.com/office/officeart/2005/8/layout/vList2"/>
    <dgm:cxn modelId="{8C30EF9A-C70C-41EE-8F19-431979EEE3CE}" srcId="{A7918198-7092-4128-A1B6-8ED56037CB04}" destId="{F7270A4B-249C-435D-8566-C4F59367DF9F}" srcOrd="1" destOrd="0" parTransId="{67A346DA-1530-44B1-A415-8137C24F3641}" sibTransId="{CF327B25-6DF0-4B49-88EF-9F6A02483209}"/>
    <dgm:cxn modelId="{BB8EBBD2-D013-584D-BA18-059935758F7A}" type="presOf" srcId="{7A8F20B5-B8AC-40DB-B23B-C083F097D143}" destId="{07D88376-C8CB-9640-B47A-1AF0BE50C1F4}" srcOrd="0" destOrd="0" presId="urn:microsoft.com/office/officeart/2005/8/layout/vList2"/>
    <dgm:cxn modelId="{6BC28EE9-8964-4492-8F96-1888B2E84445}" srcId="{A7918198-7092-4128-A1B6-8ED56037CB04}" destId="{D606AB24-0525-4DCE-AD4D-596F5B07F668}" srcOrd="4" destOrd="0" parTransId="{18C5DB40-3F80-447D-BF61-B42660466F1D}" sibTransId="{F3640691-684E-455A-863F-674E453BD4B1}"/>
    <dgm:cxn modelId="{ACEA1DEA-5FEF-9547-81E6-991457806084}" type="presParOf" srcId="{F5F35CA8-5C3D-DD48-ABA6-B38965308C63}" destId="{07D88376-C8CB-9640-B47A-1AF0BE50C1F4}" srcOrd="0" destOrd="0" presId="urn:microsoft.com/office/officeart/2005/8/layout/vList2"/>
    <dgm:cxn modelId="{BFCBF565-6A32-254A-85AD-24ADB9AAFD9A}" type="presParOf" srcId="{F5F35CA8-5C3D-DD48-ABA6-B38965308C63}" destId="{7AFB6324-77D0-424C-87E4-46673D545082}" srcOrd="1" destOrd="0" presId="urn:microsoft.com/office/officeart/2005/8/layout/vList2"/>
    <dgm:cxn modelId="{D95FAE35-97B3-5344-9B5A-77B3913066C4}" type="presParOf" srcId="{F5F35CA8-5C3D-DD48-ABA6-B38965308C63}" destId="{48CAE47C-F341-C84E-89F2-F5C0B6BBDD68}" srcOrd="2" destOrd="0" presId="urn:microsoft.com/office/officeart/2005/8/layout/vList2"/>
    <dgm:cxn modelId="{3B0889E8-A96A-1949-8D4F-FAF5C11BDAEA}" type="presParOf" srcId="{F5F35CA8-5C3D-DD48-ABA6-B38965308C63}" destId="{BDF20274-A488-8045-A8F4-4499C07137C1}" srcOrd="3" destOrd="0" presId="urn:microsoft.com/office/officeart/2005/8/layout/vList2"/>
    <dgm:cxn modelId="{7E2C0902-8E07-1C43-8355-292EBD406448}" type="presParOf" srcId="{F5F35CA8-5C3D-DD48-ABA6-B38965308C63}" destId="{142317CD-E7F1-E24B-8926-C368FD72C74C}" srcOrd="4" destOrd="0" presId="urn:microsoft.com/office/officeart/2005/8/layout/vList2"/>
    <dgm:cxn modelId="{71E8D051-3DE3-1041-AB64-B7667ACC0CA1}" type="presParOf" srcId="{F5F35CA8-5C3D-DD48-ABA6-B38965308C63}" destId="{14EF1C4D-FC6F-C840-835B-E7D1F59B8CD7}" srcOrd="5" destOrd="0" presId="urn:microsoft.com/office/officeart/2005/8/layout/vList2"/>
    <dgm:cxn modelId="{80DC1759-FF27-D44A-A147-6890B74AFF63}" type="presParOf" srcId="{F5F35CA8-5C3D-DD48-ABA6-B38965308C63}" destId="{C8E05400-A066-894F-A614-0A2A056D8F6B}" srcOrd="6" destOrd="0" presId="urn:microsoft.com/office/officeart/2005/8/layout/vList2"/>
    <dgm:cxn modelId="{E1373199-66B5-D243-A679-FD6E7BFC8D2D}" type="presParOf" srcId="{F5F35CA8-5C3D-DD48-ABA6-B38965308C63}" destId="{F36B6032-A615-1845-80F7-2FE2D15223BB}" srcOrd="7" destOrd="0" presId="urn:microsoft.com/office/officeart/2005/8/layout/vList2"/>
    <dgm:cxn modelId="{8E176869-23A2-084C-8E0C-8A15CF1D9CE4}" type="presParOf" srcId="{F5F35CA8-5C3D-DD48-ABA6-B38965308C63}" destId="{6525FA3D-4528-8D42-968A-E66536A5AE0C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6FBAEB-491E-476F-AD14-7C968B646359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CEDB646-7345-4676-8A6A-5FE65DCB30C8}">
      <dgm:prSet/>
      <dgm:spPr/>
      <dgm:t>
        <a:bodyPr/>
        <a:lstStyle/>
        <a:p>
          <a:r>
            <a:rPr lang="en-US" dirty="0"/>
            <a:t>La </a:t>
          </a:r>
          <a:r>
            <a:rPr lang="en-US" dirty="0" err="1"/>
            <a:t>capacité</a:t>
          </a:r>
          <a:r>
            <a:rPr lang="en-US" dirty="0"/>
            <a:t> des </a:t>
          </a:r>
          <a:r>
            <a:rPr lang="en-US" dirty="0" err="1"/>
            <a:t>syndicats</a:t>
          </a:r>
          <a:r>
            <a:rPr lang="en-US" dirty="0"/>
            <a:t> </a:t>
          </a:r>
          <a:r>
            <a:rPr lang="en-US" dirty="0" err="1"/>
            <a:t>à</a:t>
          </a:r>
          <a:r>
            <a:rPr lang="en-US" dirty="0"/>
            <a:t> </a:t>
          </a:r>
          <a:r>
            <a:rPr lang="en-US" dirty="0" err="1"/>
            <a:t>jouer</a:t>
          </a:r>
          <a:r>
            <a:rPr lang="en-US" dirty="0"/>
            <a:t> </a:t>
          </a:r>
          <a:r>
            <a:rPr lang="en-US" dirty="0" err="1"/>
            <a:t>pleinement</a:t>
          </a:r>
          <a:r>
            <a:rPr lang="en-US" dirty="0"/>
            <a:t> </a:t>
          </a:r>
          <a:r>
            <a:rPr lang="en-US" dirty="0" err="1"/>
            <a:t>leur</a:t>
          </a:r>
          <a:r>
            <a:rPr lang="en-US" dirty="0"/>
            <a:t> </a:t>
          </a:r>
          <a:r>
            <a:rPr lang="en-US" dirty="0" err="1"/>
            <a:t>rôle</a:t>
          </a:r>
          <a:r>
            <a:rPr lang="en-US" dirty="0"/>
            <a:t> de </a:t>
          </a:r>
          <a:r>
            <a:rPr lang="en-US" dirty="0" err="1"/>
            <a:t>suivi</a:t>
          </a:r>
          <a:r>
            <a:rPr lang="en-US" dirty="0"/>
            <a:t> du </a:t>
          </a:r>
          <a:r>
            <a:rPr lang="en-US" dirty="0" err="1"/>
            <a:t>secteur</a:t>
          </a:r>
          <a:r>
            <a:rPr lang="en-US" dirty="0"/>
            <a:t> de </a:t>
          </a:r>
          <a:r>
            <a:rPr lang="en-US" dirty="0" err="1"/>
            <a:t>l’éducation</a:t>
          </a:r>
          <a:r>
            <a:rPr lang="en-US" dirty="0"/>
            <a:t> </a:t>
          </a:r>
          <a:r>
            <a:rPr lang="en-US" dirty="0" err="1"/>
            <a:t>est</a:t>
          </a:r>
          <a:r>
            <a:rPr lang="en-US" dirty="0"/>
            <a:t> </a:t>
          </a:r>
          <a:r>
            <a:rPr lang="en-US" dirty="0" err="1"/>
            <a:t>limitée</a:t>
          </a:r>
          <a:r>
            <a:rPr lang="en-US" dirty="0"/>
            <a:t> par </a:t>
          </a:r>
          <a:r>
            <a:rPr lang="en-US" dirty="0" err="1"/>
            <a:t>différents</a:t>
          </a:r>
          <a:r>
            <a:rPr lang="en-US" dirty="0"/>
            <a:t> </a:t>
          </a:r>
          <a:r>
            <a:rPr lang="en-US" dirty="0" err="1"/>
            <a:t>facteurs</a:t>
          </a:r>
          <a:r>
            <a:rPr lang="en-US" dirty="0"/>
            <a:t> :</a:t>
          </a:r>
        </a:p>
      </dgm:t>
    </dgm:pt>
    <dgm:pt modelId="{71237422-DCB0-461C-9C56-7CF1F4980B28}" type="parTrans" cxnId="{A9F79DE3-2672-4272-B3B8-D593BFC3451D}">
      <dgm:prSet/>
      <dgm:spPr/>
      <dgm:t>
        <a:bodyPr/>
        <a:lstStyle/>
        <a:p>
          <a:endParaRPr lang="en-US"/>
        </a:p>
      </dgm:t>
    </dgm:pt>
    <dgm:pt modelId="{440BEC81-046A-41A7-8D86-1EAF30262F87}" type="sibTrans" cxnId="{A9F79DE3-2672-4272-B3B8-D593BFC3451D}">
      <dgm:prSet/>
      <dgm:spPr/>
      <dgm:t>
        <a:bodyPr/>
        <a:lstStyle/>
        <a:p>
          <a:endParaRPr lang="en-US"/>
        </a:p>
      </dgm:t>
    </dgm:pt>
    <dgm:pt modelId="{DBDBC240-EB3C-4BB7-B6F8-04192E53F68D}">
      <dgm:prSet/>
      <dgm:spPr/>
      <dgm:t>
        <a:bodyPr/>
        <a:lstStyle/>
        <a:p>
          <a:r>
            <a:rPr lang="en-GB"/>
            <a:t>L</a:t>
          </a:r>
          <a:r>
            <a:rPr lang="en-US"/>
            <a:t>a faible capacité technique en termes d’indicateurs de l’éducation</a:t>
          </a:r>
        </a:p>
      </dgm:t>
    </dgm:pt>
    <dgm:pt modelId="{27BE0A47-B18F-41B5-B2AC-F1B7BADD0D99}" type="parTrans" cxnId="{06BD2B07-B109-4192-8C2F-57495C10207F}">
      <dgm:prSet/>
      <dgm:spPr/>
      <dgm:t>
        <a:bodyPr/>
        <a:lstStyle/>
        <a:p>
          <a:endParaRPr lang="en-US"/>
        </a:p>
      </dgm:t>
    </dgm:pt>
    <dgm:pt modelId="{D189A9C9-7A15-4588-A77A-2F38A127C7D3}" type="sibTrans" cxnId="{06BD2B07-B109-4192-8C2F-57495C10207F}">
      <dgm:prSet/>
      <dgm:spPr/>
      <dgm:t>
        <a:bodyPr/>
        <a:lstStyle/>
        <a:p>
          <a:endParaRPr lang="en-US"/>
        </a:p>
      </dgm:t>
    </dgm:pt>
    <dgm:pt modelId="{A0FAF2D3-1DA4-407E-A3C2-2A7455C3B839}">
      <dgm:prSet/>
      <dgm:spPr/>
      <dgm:t>
        <a:bodyPr/>
        <a:lstStyle/>
        <a:p>
          <a:r>
            <a:rPr lang="en-US"/>
            <a:t>L’absence de données ou leur diffision limitée</a:t>
          </a:r>
        </a:p>
      </dgm:t>
    </dgm:pt>
    <dgm:pt modelId="{641D1F58-9909-4114-8224-543BF55CB404}" type="parTrans" cxnId="{DEE110D3-CBD0-4A41-A676-20E2A689E7F2}">
      <dgm:prSet/>
      <dgm:spPr/>
      <dgm:t>
        <a:bodyPr/>
        <a:lstStyle/>
        <a:p>
          <a:endParaRPr lang="en-US"/>
        </a:p>
      </dgm:t>
    </dgm:pt>
    <dgm:pt modelId="{BFCAA30F-0B8F-46E9-91BF-063A211E28D0}" type="sibTrans" cxnId="{DEE110D3-CBD0-4A41-A676-20E2A689E7F2}">
      <dgm:prSet/>
      <dgm:spPr/>
      <dgm:t>
        <a:bodyPr/>
        <a:lstStyle/>
        <a:p>
          <a:endParaRPr lang="en-US"/>
        </a:p>
      </dgm:t>
    </dgm:pt>
    <dgm:pt modelId="{C39190A1-026E-478D-BAA9-AF18C2BC0AE8}">
      <dgm:prSet/>
      <dgm:spPr/>
      <dgm:t>
        <a:bodyPr/>
        <a:lstStyle/>
        <a:p>
          <a:r>
            <a:rPr lang="en-GB"/>
            <a:t>L</a:t>
          </a:r>
          <a:r>
            <a:rPr lang="en-US"/>
            <a:t>a question de la pluralité syndicale et de la représentativité</a:t>
          </a:r>
        </a:p>
      </dgm:t>
    </dgm:pt>
    <dgm:pt modelId="{7B2E64F4-1E36-455B-87EA-E8BFC63F2FA4}" type="parTrans" cxnId="{A92C8BAA-1C07-4C45-B2B4-D6C62D14BA7F}">
      <dgm:prSet/>
      <dgm:spPr/>
      <dgm:t>
        <a:bodyPr/>
        <a:lstStyle/>
        <a:p>
          <a:endParaRPr lang="en-US"/>
        </a:p>
      </dgm:t>
    </dgm:pt>
    <dgm:pt modelId="{3FC366BD-8460-4423-A16B-2CAEF1881483}" type="sibTrans" cxnId="{A92C8BAA-1C07-4C45-B2B4-D6C62D14BA7F}">
      <dgm:prSet/>
      <dgm:spPr/>
      <dgm:t>
        <a:bodyPr/>
        <a:lstStyle/>
        <a:p>
          <a:endParaRPr lang="en-US"/>
        </a:p>
      </dgm:t>
    </dgm:pt>
    <dgm:pt modelId="{7DF11E4C-8633-4328-8DF4-32402048849F}">
      <dgm:prSet/>
      <dgm:spPr/>
      <dgm:t>
        <a:bodyPr/>
        <a:lstStyle/>
        <a:p>
          <a:r>
            <a:rPr lang="en-US"/>
            <a:t>L’absence de volonté politique de transparence et de rédition de comptes (</a:t>
          </a:r>
          <a:r>
            <a:rPr lang="en-US" i="1"/>
            <a:t>accountability</a:t>
          </a:r>
          <a:r>
            <a:rPr lang="en-US"/>
            <a:t>)</a:t>
          </a:r>
        </a:p>
      </dgm:t>
    </dgm:pt>
    <dgm:pt modelId="{63C8637B-6436-485D-94E2-8E17C959FFBE}" type="parTrans" cxnId="{44C93264-B799-4592-AD38-22C1C4E0B52A}">
      <dgm:prSet/>
      <dgm:spPr/>
      <dgm:t>
        <a:bodyPr/>
        <a:lstStyle/>
        <a:p>
          <a:endParaRPr lang="en-US"/>
        </a:p>
      </dgm:t>
    </dgm:pt>
    <dgm:pt modelId="{FF3F0FF9-CA09-4BFD-8F52-2B2EE77BCB33}" type="sibTrans" cxnId="{44C93264-B799-4592-AD38-22C1C4E0B52A}">
      <dgm:prSet/>
      <dgm:spPr/>
      <dgm:t>
        <a:bodyPr/>
        <a:lstStyle/>
        <a:p>
          <a:endParaRPr lang="en-US"/>
        </a:p>
      </dgm:t>
    </dgm:pt>
    <dgm:pt modelId="{30FC3408-1C7B-47A9-9B8C-DB8C71B0ACBD}">
      <dgm:prSet/>
      <dgm:spPr/>
      <dgm:t>
        <a:bodyPr/>
        <a:lstStyle/>
        <a:p>
          <a:r>
            <a:rPr lang="en-US"/>
            <a:t>La politisation à outrance du secteur de l’éducation</a:t>
          </a:r>
        </a:p>
      </dgm:t>
    </dgm:pt>
    <dgm:pt modelId="{25CB27AE-6BB2-43CB-9E68-0AA2810DB804}" type="parTrans" cxnId="{083632CB-849F-4A44-A4E8-B50ECA1C3676}">
      <dgm:prSet/>
      <dgm:spPr/>
      <dgm:t>
        <a:bodyPr/>
        <a:lstStyle/>
        <a:p>
          <a:endParaRPr lang="en-US"/>
        </a:p>
      </dgm:t>
    </dgm:pt>
    <dgm:pt modelId="{0283AFE5-E152-43F0-A5BB-AE0738D99DFF}" type="sibTrans" cxnId="{083632CB-849F-4A44-A4E8-B50ECA1C3676}">
      <dgm:prSet/>
      <dgm:spPr/>
      <dgm:t>
        <a:bodyPr/>
        <a:lstStyle/>
        <a:p>
          <a:endParaRPr lang="en-US"/>
        </a:p>
      </dgm:t>
    </dgm:pt>
    <dgm:pt modelId="{F335E6F7-5726-CB48-AC43-C7FFC593350C}" type="pres">
      <dgm:prSet presAssocID="{526FBAEB-491E-476F-AD14-7C968B646359}" presName="linear" presStyleCnt="0">
        <dgm:presLayoutVars>
          <dgm:animLvl val="lvl"/>
          <dgm:resizeHandles val="exact"/>
        </dgm:presLayoutVars>
      </dgm:prSet>
      <dgm:spPr/>
    </dgm:pt>
    <dgm:pt modelId="{B661E548-0DF5-A341-A0D9-28BD24E4428B}" type="pres">
      <dgm:prSet presAssocID="{3CEDB646-7345-4676-8A6A-5FE65DCB30C8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18A9757E-7F3F-D64C-A1E7-9BE00F68102B}" type="pres">
      <dgm:prSet presAssocID="{3CEDB646-7345-4676-8A6A-5FE65DCB30C8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06BD2B07-B109-4192-8C2F-57495C10207F}" srcId="{3CEDB646-7345-4676-8A6A-5FE65DCB30C8}" destId="{DBDBC240-EB3C-4BB7-B6F8-04192E53F68D}" srcOrd="0" destOrd="0" parTransId="{27BE0A47-B18F-41B5-B2AC-F1B7BADD0D99}" sibTransId="{D189A9C9-7A15-4588-A77A-2F38A127C7D3}"/>
    <dgm:cxn modelId="{D8623E0D-B988-B148-A619-0A84D743F1E7}" type="presOf" srcId="{3CEDB646-7345-4676-8A6A-5FE65DCB30C8}" destId="{B661E548-0DF5-A341-A0D9-28BD24E4428B}" srcOrd="0" destOrd="0" presId="urn:microsoft.com/office/officeart/2005/8/layout/vList2"/>
    <dgm:cxn modelId="{01A8CE1E-67AA-DB40-9218-363A8F7ACA25}" type="presOf" srcId="{A0FAF2D3-1DA4-407E-A3C2-2A7455C3B839}" destId="{18A9757E-7F3F-D64C-A1E7-9BE00F68102B}" srcOrd="0" destOrd="1" presId="urn:microsoft.com/office/officeart/2005/8/layout/vList2"/>
    <dgm:cxn modelId="{FC59235C-9CE9-794F-B8AC-82AD169AB8E2}" type="presOf" srcId="{526FBAEB-491E-476F-AD14-7C968B646359}" destId="{F335E6F7-5726-CB48-AC43-C7FFC593350C}" srcOrd="0" destOrd="0" presId="urn:microsoft.com/office/officeart/2005/8/layout/vList2"/>
    <dgm:cxn modelId="{44C93264-B799-4592-AD38-22C1C4E0B52A}" srcId="{3CEDB646-7345-4676-8A6A-5FE65DCB30C8}" destId="{7DF11E4C-8633-4328-8DF4-32402048849F}" srcOrd="3" destOrd="0" parTransId="{63C8637B-6436-485D-94E2-8E17C959FFBE}" sibTransId="{FF3F0FF9-CA09-4BFD-8F52-2B2EE77BCB33}"/>
    <dgm:cxn modelId="{F7606770-3457-934E-8739-AC2A6CBBC07F}" type="presOf" srcId="{7DF11E4C-8633-4328-8DF4-32402048849F}" destId="{18A9757E-7F3F-D64C-A1E7-9BE00F68102B}" srcOrd="0" destOrd="3" presId="urn:microsoft.com/office/officeart/2005/8/layout/vList2"/>
    <dgm:cxn modelId="{4569A975-800E-F944-A78F-635846DD4854}" type="presOf" srcId="{30FC3408-1C7B-47A9-9B8C-DB8C71B0ACBD}" destId="{18A9757E-7F3F-D64C-A1E7-9BE00F68102B}" srcOrd="0" destOrd="4" presId="urn:microsoft.com/office/officeart/2005/8/layout/vList2"/>
    <dgm:cxn modelId="{EAE3238C-D0A3-8B45-978C-F4281DBA2F2B}" type="presOf" srcId="{DBDBC240-EB3C-4BB7-B6F8-04192E53F68D}" destId="{18A9757E-7F3F-D64C-A1E7-9BE00F68102B}" srcOrd="0" destOrd="0" presId="urn:microsoft.com/office/officeart/2005/8/layout/vList2"/>
    <dgm:cxn modelId="{A92C8BAA-1C07-4C45-B2B4-D6C62D14BA7F}" srcId="{3CEDB646-7345-4676-8A6A-5FE65DCB30C8}" destId="{C39190A1-026E-478D-BAA9-AF18C2BC0AE8}" srcOrd="2" destOrd="0" parTransId="{7B2E64F4-1E36-455B-87EA-E8BFC63F2FA4}" sibTransId="{3FC366BD-8460-4423-A16B-2CAEF1881483}"/>
    <dgm:cxn modelId="{B799B6BA-C11A-2F4C-BEB9-21D22A3DDF12}" type="presOf" srcId="{C39190A1-026E-478D-BAA9-AF18C2BC0AE8}" destId="{18A9757E-7F3F-D64C-A1E7-9BE00F68102B}" srcOrd="0" destOrd="2" presId="urn:microsoft.com/office/officeart/2005/8/layout/vList2"/>
    <dgm:cxn modelId="{083632CB-849F-4A44-A4E8-B50ECA1C3676}" srcId="{3CEDB646-7345-4676-8A6A-5FE65DCB30C8}" destId="{30FC3408-1C7B-47A9-9B8C-DB8C71B0ACBD}" srcOrd="4" destOrd="0" parTransId="{25CB27AE-6BB2-43CB-9E68-0AA2810DB804}" sibTransId="{0283AFE5-E152-43F0-A5BB-AE0738D99DFF}"/>
    <dgm:cxn modelId="{DEE110D3-CBD0-4A41-A676-20E2A689E7F2}" srcId="{3CEDB646-7345-4676-8A6A-5FE65DCB30C8}" destId="{A0FAF2D3-1DA4-407E-A3C2-2A7455C3B839}" srcOrd="1" destOrd="0" parTransId="{641D1F58-9909-4114-8224-543BF55CB404}" sibTransId="{BFCAA30F-0B8F-46E9-91BF-063A211E28D0}"/>
    <dgm:cxn modelId="{A9F79DE3-2672-4272-B3B8-D593BFC3451D}" srcId="{526FBAEB-491E-476F-AD14-7C968B646359}" destId="{3CEDB646-7345-4676-8A6A-5FE65DCB30C8}" srcOrd="0" destOrd="0" parTransId="{71237422-DCB0-461C-9C56-7CF1F4980B28}" sibTransId="{440BEC81-046A-41A7-8D86-1EAF30262F87}"/>
    <dgm:cxn modelId="{D9C3204D-1852-C546-B8EF-DEE361305881}" type="presParOf" srcId="{F335E6F7-5726-CB48-AC43-C7FFC593350C}" destId="{B661E548-0DF5-A341-A0D9-28BD24E4428B}" srcOrd="0" destOrd="0" presId="urn:microsoft.com/office/officeart/2005/8/layout/vList2"/>
    <dgm:cxn modelId="{F72ABE36-6695-4A45-BF0E-31F34D3C1AC8}" type="presParOf" srcId="{F335E6F7-5726-CB48-AC43-C7FFC593350C}" destId="{18A9757E-7F3F-D64C-A1E7-9BE00F68102B}" srcOrd="1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D780D1-22BA-43A5-A7BE-EB1AADAF0EFC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1659F5-94ED-4AC6-8796-A7862A5B0ED2}">
      <dgm:prSet/>
      <dgm:spPr/>
      <dgm:t>
        <a:bodyPr/>
        <a:lstStyle/>
        <a:p>
          <a:r>
            <a:rPr lang="en-US"/>
            <a:t>A l’échelle africaine, l’UNESCO à travers le Global Monitoring Report a lancé la série Spotlights de rapports régionaux et nationaux</a:t>
          </a:r>
        </a:p>
      </dgm:t>
    </dgm:pt>
    <dgm:pt modelId="{FBF21F34-7DB4-4E7C-BCE7-BABDC1603084}" type="parTrans" cxnId="{CA519B99-2EED-4EF5-87B1-EF623C1879EC}">
      <dgm:prSet/>
      <dgm:spPr/>
      <dgm:t>
        <a:bodyPr/>
        <a:lstStyle/>
        <a:p>
          <a:endParaRPr lang="en-US"/>
        </a:p>
      </dgm:t>
    </dgm:pt>
    <dgm:pt modelId="{84AB334E-0B04-458C-95D3-3AAF5F136420}" type="sibTrans" cxnId="{CA519B99-2EED-4EF5-87B1-EF623C1879EC}">
      <dgm:prSet/>
      <dgm:spPr/>
      <dgm:t>
        <a:bodyPr/>
        <a:lstStyle/>
        <a:p>
          <a:endParaRPr lang="en-US"/>
        </a:p>
      </dgm:t>
    </dgm:pt>
    <dgm:pt modelId="{747AF969-A973-41E9-9DD5-0FEEC9E7EAB8}">
      <dgm:prSet/>
      <dgm:spPr/>
      <dgm:t>
        <a:bodyPr/>
        <a:lstStyle/>
        <a:p>
          <a:r>
            <a:rPr lang="en-US"/>
            <a:t>La RDC fait partie du premier lot de pays (rapport en mai 2022)</a:t>
          </a:r>
        </a:p>
      </dgm:t>
    </dgm:pt>
    <dgm:pt modelId="{0C284B1C-3DDF-4DA1-B8AB-8F67579E640E}" type="parTrans" cxnId="{282B66BA-28CF-4A06-A69B-71F2DE29EE76}">
      <dgm:prSet/>
      <dgm:spPr/>
      <dgm:t>
        <a:bodyPr/>
        <a:lstStyle/>
        <a:p>
          <a:endParaRPr lang="en-US"/>
        </a:p>
      </dgm:t>
    </dgm:pt>
    <dgm:pt modelId="{9ED1FD8E-9F21-472D-95BF-63AD15CC29B0}" type="sibTrans" cxnId="{282B66BA-28CF-4A06-A69B-71F2DE29EE76}">
      <dgm:prSet/>
      <dgm:spPr/>
      <dgm:t>
        <a:bodyPr/>
        <a:lstStyle/>
        <a:p>
          <a:endParaRPr lang="en-US"/>
        </a:p>
      </dgm:t>
    </dgm:pt>
    <dgm:pt modelId="{80B1CCD2-802F-4107-AB2F-731A0A931301}">
      <dgm:prSet/>
      <dgm:spPr/>
      <dgm:t>
        <a:bodyPr/>
        <a:lstStyle/>
        <a:p>
          <a:r>
            <a:rPr lang="en-US"/>
            <a:t>Projet de crééer un répertoire des rapports nationaux de performance</a:t>
          </a:r>
        </a:p>
      </dgm:t>
    </dgm:pt>
    <dgm:pt modelId="{86A34F5D-CC21-4F16-8B50-210E9E26AB1E}" type="parTrans" cxnId="{422D55BA-F1BE-45BC-8061-3FC1E2A8FD5C}">
      <dgm:prSet/>
      <dgm:spPr/>
      <dgm:t>
        <a:bodyPr/>
        <a:lstStyle/>
        <a:p>
          <a:endParaRPr lang="en-US"/>
        </a:p>
      </dgm:t>
    </dgm:pt>
    <dgm:pt modelId="{78B7F005-ED93-46E8-BA35-FC41FF0FD3A4}" type="sibTrans" cxnId="{422D55BA-F1BE-45BC-8061-3FC1E2A8FD5C}">
      <dgm:prSet/>
      <dgm:spPr/>
      <dgm:t>
        <a:bodyPr/>
        <a:lstStyle/>
        <a:p>
          <a:endParaRPr lang="en-US"/>
        </a:p>
      </dgm:t>
    </dgm:pt>
    <dgm:pt modelId="{ABACD353-32C5-43E8-9774-0BBEEE4625D0}">
      <dgm:prSet/>
      <dgm:spPr/>
      <dgm:t>
        <a:bodyPr/>
        <a:lstStyle/>
        <a:p>
          <a:r>
            <a:rPr lang="en-GB" dirty="0"/>
            <a:t>V</a:t>
          </a:r>
          <a:r>
            <a:rPr lang="en-US" dirty="0" err="1"/>
            <a:t>ers</a:t>
          </a:r>
          <a:r>
            <a:rPr lang="en-US" dirty="0"/>
            <a:t> des rapports de performance </a:t>
          </a:r>
          <a:r>
            <a:rPr lang="en-US" dirty="0" err="1"/>
            <a:t>citoyens</a:t>
          </a:r>
          <a:endParaRPr lang="en-US" dirty="0"/>
        </a:p>
        <a:p>
          <a:r>
            <a:rPr lang="fr-FR" dirty="0">
              <a:hlinkClick xmlns:r="http://schemas.openxmlformats.org/officeDocument/2006/relationships" r:id="rId1"/>
            </a:rPr>
            <a:t>https://varlyproject.blog/suivi-du-secteur-de-leducation/</a:t>
          </a:r>
          <a:endParaRPr lang="fr-FR" dirty="0"/>
        </a:p>
        <a:p>
          <a:endParaRPr lang="en-US" dirty="0"/>
        </a:p>
      </dgm:t>
    </dgm:pt>
    <dgm:pt modelId="{932E653F-F3C7-4FF7-8727-169040E1B84C}" type="parTrans" cxnId="{0974133A-6943-4C41-876A-0178D7FB1058}">
      <dgm:prSet/>
      <dgm:spPr/>
      <dgm:t>
        <a:bodyPr/>
        <a:lstStyle/>
        <a:p>
          <a:endParaRPr lang="en-US"/>
        </a:p>
      </dgm:t>
    </dgm:pt>
    <dgm:pt modelId="{14EDDDFB-37C7-409E-9B19-8959B569572A}" type="sibTrans" cxnId="{0974133A-6943-4C41-876A-0178D7FB1058}">
      <dgm:prSet/>
      <dgm:spPr/>
      <dgm:t>
        <a:bodyPr/>
        <a:lstStyle/>
        <a:p>
          <a:endParaRPr lang="en-US"/>
        </a:p>
      </dgm:t>
    </dgm:pt>
    <dgm:pt modelId="{B9FFD298-E9CA-4490-BD05-55A818B410B6}">
      <dgm:prSet/>
      <dgm:spPr/>
      <dgm:t>
        <a:bodyPr/>
        <a:lstStyle/>
        <a:p>
          <a:r>
            <a:rPr lang="en-US"/>
            <a:t>L’open data (exemple de la Sierra Leone)</a:t>
          </a:r>
        </a:p>
      </dgm:t>
    </dgm:pt>
    <dgm:pt modelId="{A38A0B72-BEDD-4F0D-9ECF-1FACFF9CB568}" type="parTrans" cxnId="{6A10C541-097E-433D-9D50-B62CF713D92F}">
      <dgm:prSet/>
      <dgm:spPr/>
      <dgm:t>
        <a:bodyPr/>
        <a:lstStyle/>
        <a:p>
          <a:endParaRPr lang="en-US"/>
        </a:p>
      </dgm:t>
    </dgm:pt>
    <dgm:pt modelId="{60DDE12C-93BA-4135-9A2A-95C04FEEC9A6}" type="sibTrans" cxnId="{6A10C541-097E-433D-9D50-B62CF713D92F}">
      <dgm:prSet/>
      <dgm:spPr/>
      <dgm:t>
        <a:bodyPr/>
        <a:lstStyle/>
        <a:p>
          <a:endParaRPr lang="en-US"/>
        </a:p>
      </dgm:t>
    </dgm:pt>
    <dgm:pt modelId="{30E293CD-D6E8-DF4C-9637-7D3D23E588C5}" type="pres">
      <dgm:prSet presAssocID="{1CD780D1-22BA-43A5-A7BE-EB1AADAF0EFC}" presName="linear" presStyleCnt="0">
        <dgm:presLayoutVars>
          <dgm:animLvl val="lvl"/>
          <dgm:resizeHandles val="exact"/>
        </dgm:presLayoutVars>
      </dgm:prSet>
      <dgm:spPr/>
    </dgm:pt>
    <dgm:pt modelId="{D2EE5C39-78CD-2F40-9CBB-CFD045C26487}" type="pres">
      <dgm:prSet presAssocID="{371659F5-94ED-4AC6-8796-A7862A5B0ED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D9D18699-DC4D-814F-8361-85515A2739E5}" type="pres">
      <dgm:prSet presAssocID="{84AB334E-0B04-458C-95D3-3AAF5F136420}" presName="spacer" presStyleCnt="0"/>
      <dgm:spPr/>
    </dgm:pt>
    <dgm:pt modelId="{598F456F-087F-6443-8F49-50CC6E90F2F6}" type="pres">
      <dgm:prSet presAssocID="{747AF969-A973-41E9-9DD5-0FEEC9E7EAB8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3989A253-0C50-854E-88FC-52303C63556D}" type="pres">
      <dgm:prSet presAssocID="{9ED1FD8E-9F21-472D-95BF-63AD15CC29B0}" presName="spacer" presStyleCnt="0"/>
      <dgm:spPr/>
    </dgm:pt>
    <dgm:pt modelId="{BF4F0BE1-8B62-C948-9715-FD1A7C21BB5B}" type="pres">
      <dgm:prSet presAssocID="{80B1CCD2-802F-4107-AB2F-731A0A931301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20225B2-C33B-1E47-8855-D1D744E7B218}" type="pres">
      <dgm:prSet presAssocID="{78B7F005-ED93-46E8-BA35-FC41FF0FD3A4}" presName="spacer" presStyleCnt="0"/>
      <dgm:spPr/>
    </dgm:pt>
    <dgm:pt modelId="{3E02E490-D2BE-B24F-B5B8-38A92E699A1E}" type="pres">
      <dgm:prSet presAssocID="{ABACD353-32C5-43E8-9774-0BBEEE4625D0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DC174CDC-D266-5B44-AD81-225DDF031037}" type="pres">
      <dgm:prSet presAssocID="{14EDDDFB-37C7-409E-9B19-8959B569572A}" presName="spacer" presStyleCnt="0"/>
      <dgm:spPr/>
    </dgm:pt>
    <dgm:pt modelId="{31AEAC70-1D68-CC49-B54E-B4B9FD024FC6}" type="pres">
      <dgm:prSet presAssocID="{B9FFD298-E9CA-4490-BD05-55A818B410B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377DED05-C879-3942-A368-24043A7F97A9}" type="presOf" srcId="{80B1CCD2-802F-4107-AB2F-731A0A931301}" destId="{BF4F0BE1-8B62-C948-9715-FD1A7C21BB5B}" srcOrd="0" destOrd="0" presId="urn:microsoft.com/office/officeart/2005/8/layout/vList2"/>
    <dgm:cxn modelId="{2F2F292D-F891-3046-9F27-C5BF286039C1}" type="presOf" srcId="{371659F5-94ED-4AC6-8796-A7862A5B0ED2}" destId="{D2EE5C39-78CD-2F40-9CBB-CFD045C26487}" srcOrd="0" destOrd="0" presId="urn:microsoft.com/office/officeart/2005/8/layout/vList2"/>
    <dgm:cxn modelId="{0974133A-6943-4C41-876A-0178D7FB1058}" srcId="{1CD780D1-22BA-43A5-A7BE-EB1AADAF0EFC}" destId="{ABACD353-32C5-43E8-9774-0BBEEE4625D0}" srcOrd="3" destOrd="0" parTransId="{932E653F-F3C7-4FF7-8727-169040E1B84C}" sibTransId="{14EDDDFB-37C7-409E-9B19-8959B569572A}"/>
    <dgm:cxn modelId="{6A10C541-097E-433D-9D50-B62CF713D92F}" srcId="{1CD780D1-22BA-43A5-A7BE-EB1AADAF0EFC}" destId="{B9FFD298-E9CA-4490-BD05-55A818B410B6}" srcOrd="4" destOrd="0" parTransId="{A38A0B72-BEDD-4F0D-9ECF-1FACFF9CB568}" sibTransId="{60DDE12C-93BA-4135-9A2A-95C04FEEC9A6}"/>
    <dgm:cxn modelId="{12811C67-2558-E243-9A8C-CB4747F2AE65}" type="presOf" srcId="{B9FFD298-E9CA-4490-BD05-55A818B410B6}" destId="{31AEAC70-1D68-CC49-B54E-B4B9FD024FC6}" srcOrd="0" destOrd="0" presId="urn:microsoft.com/office/officeart/2005/8/layout/vList2"/>
    <dgm:cxn modelId="{D105ED76-6411-DC43-BC92-53DE074A77FD}" type="presOf" srcId="{ABACD353-32C5-43E8-9774-0BBEEE4625D0}" destId="{3E02E490-D2BE-B24F-B5B8-38A92E699A1E}" srcOrd="0" destOrd="0" presId="urn:microsoft.com/office/officeart/2005/8/layout/vList2"/>
    <dgm:cxn modelId="{CA519B99-2EED-4EF5-87B1-EF623C1879EC}" srcId="{1CD780D1-22BA-43A5-A7BE-EB1AADAF0EFC}" destId="{371659F5-94ED-4AC6-8796-A7862A5B0ED2}" srcOrd="0" destOrd="0" parTransId="{FBF21F34-7DB4-4E7C-BCE7-BABDC1603084}" sibTransId="{84AB334E-0B04-458C-95D3-3AAF5F136420}"/>
    <dgm:cxn modelId="{6C19AAAD-A50B-164E-9729-5947D57CE37D}" type="presOf" srcId="{747AF969-A973-41E9-9DD5-0FEEC9E7EAB8}" destId="{598F456F-087F-6443-8F49-50CC6E90F2F6}" srcOrd="0" destOrd="0" presId="urn:microsoft.com/office/officeart/2005/8/layout/vList2"/>
    <dgm:cxn modelId="{422D55BA-F1BE-45BC-8061-3FC1E2A8FD5C}" srcId="{1CD780D1-22BA-43A5-A7BE-EB1AADAF0EFC}" destId="{80B1CCD2-802F-4107-AB2F-731A0A931301}" srcOrd="2" destOrd="0" parTransId="{86A34F5D-CC21-4F16-8B50-210E9E26AB1E}" sibTransId="{78B7F005-ED93-46E8-BA35-FC41FF0FD3A4}"/>
    <dgm:cxn modelId="{282B66BA-28CF-4A06-A69B-71F2DE29EE76}" srcId="{1CD780D1-22BA-43A5-A7BE-EB1AADAF0EFC}" destId="{747AF969-A973-41E9-9DD5-0FEEC9E7EAB8}" srcOrd="1" destOrd="0" parTransId="{0C284B1C-3DDF-4DA1-B8AB-8F67579E640E}" sibTransId="{9ED1FD8E-9F21-472D-95BF-63AD15CC29B0}"/>
    <dgm:cxn modelId="{1D2927CF-ECA5-184A-ACD7-18B01B687250}" type="presOf" srcId="{1CD780D1-22BA-43A5-A7BE-EB1AADAF0EFC}" destId="{30E293CD-D6E8-DF4C-9637-7D3D23E588C5}" srcOrd="0" destOrd="0" presId="urn:microsoft.com/office/officeart/2005/8/layout/vList2"/>
    <dgm:cxn modelId="{327F876F-0CF1-5E4E-9B9F-953BE892EFFA}" type="presParOf" srcId="{30E293CD-D6E8-DF4C-9637-7D3D23E588C5}" destId="{D2EE5C39-78CD-2F40-9CBB-CFD045C26487}" srcOrd="0" destOrd="0" presId="urn:microsoft.com/office/officeart/2005/8/layout/vList2"/>
    <dgm:cxn modelId="{F48390DF-8057-2145-8A97-74CCB5A05E81}" type="presParOf" srcId="{30E293CD-D6E8-DF4C-9637-7D3D23E588C5}" destId="{D9D18699-DC4D-814F-8361-85515A2739E5}" srcOrd="1" destOrd="0" presId="urn:microsoft.com/office/officeart/2005/8/layout/vList2"/>
    <dgm:cxn modelId="{E0F74583-471D-F042-9207-AB3157D098D8}" type="presParOf" srcId="{30E293CD-D6E8-DF4C-9637-7D3D23E588C5}" destId="{598F456F-087F-6443-8F49-50CC6E90F2F6}" srcOrd="2" destOrd="0" presId="urn:microsoft.com/office/officeart/2005/8/layout/vList2"/>
    <dgm:cxn modelId="{905E668D-55D7-014E-9F38-FA2C88AD025E}" type="presParOf" srcId="{30E293CD-D6E8-DF4C-9637-7D3D23E588C5}" destId="{3989A253-0C50-854E-88FC-52303C63556D}" srcOrd="3" destOrd="0" presId="urn:microsoft.com/office/officeart/2005/8/layout/vList2"/>
    <dgm:cxn modelId="{B83EC3A6-3CA4-9E49-AB14-59188E08F4E3}" type="presParOf" srcId="{30E293CD-D6E8-DF4C-9637-7D3D23E588C5}" destId="{BF4F0BE1-8B62-C948-9715-FD1A7C21BB5B}" srcOrd="4" destOrd="0" presId="urn:microsoft.com/office/officeart/2005/8/layout/vList2"/>
    <dgm:cxn modelId="{A35C89DA-9D04-0040-A251-9165CB4BBDDB}" type="presParOf" srcId="{30E293CD-D6E8-DF4C-9637-7D3D23E588C5}" destId="{F20225B2-C33B-1E47-8855-D1D744E7B218}" srcOrd="5" destOrd="0" presId="urn:microsoft.com/office/officeart/2005/8/layout/vList2"/>
    <dgm:cxn modelId="{F2E41960-F8AA-CF44-94FA-8AC8583A8490}" type="presParOf" srcId="{30E293CD-D6E8-DF4C-9637-7D3D23E588C5}" destId="{3E02E490-D2BE-B24F-B5B8-38A92E699A1E}" srcOrd="6" destOrd="0" presId="urn:microsoft.com/office/officeart/2005/8/layout/vList2"/>
    <dgm:cxn modelId="{8FA48CEF-C64F-A540-9E6A-9A736ABB3EA6}" type="presParOf" srcId="{30E293CD-D6E8-DF4C-9637-7D3D23E588C5}" destId="{DC174CDC-D266-5B44-AD81-225DDF031037}" srcOrd="7" destOrd="0" presId="urn:microsoft.com/office/officeart/2005/8/layout/vList2"/>
    <dgm:cxn modelId="{DECFBDA4-EF9B-9B41-AD27-404972FB1F54}" type="presParOf" srcId="{30E293CD-D6E8-DF4C-9637-7D3D23E588C5}" destId="{31AEAC70-1D68-CC49-B54E-B4B9FD024FC6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2CEAD0-2814-7947-B82B-66CBA041370B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CCD796-D7B4-9F41-8A36-E7B9DD66F7F6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/>
            <a:t>Académie syndicale en ligne</a:t>
          </a:r>
        </a:p>
      </dsp:txBody>
      <dsp:txXfrm>
        <a:off x="0" y="0"/>
        <a:ext cx="6492875" cy="1276350"/>
      </dsp:txXfrm>
    </dsp:sp>
    <dsp:sp modelId="{DB00ED8F-0E9B-BB47-A023-A253E032CE82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7317B8-6971-7540-BE54-52D8E6FE3294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hlinkClick xmlns:r="http://schemas.openxmlformats.org/officeDocument/2006/relationships" r:id="rId1"/>
            </a:rPr>
            <a:t>https://www.ei-ie.org/fr/item/25128:une-academie-syndicale-en-ligne-made-in-rd-congo</a:t>
          </a:r>
          <a:endParaRPr lang="en-US" sz="2500" kern="1200"/>
        </a:p>
      </dsp:txBody>
      <dsp:txXfrm>
        <a:off x="0" y="1276350"/>
        <a:ext cx="6492875" cy="1276350"/>
      </dsp:txXfrm>
    </dsp:sp>
    <dsp:sp modelId="{1AA48679-71CD-4C44-B0B5-2D577333FEB4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FD9D4D-486F-FE4C-9D8C-DC352F409C1A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/>
            <a:t>Le projet de Formation Syndicale et de Coopération Sud Sud (FORSYNC)</a:t>
          </a:r>
          <a:endParaRPr lang="en-US" sz="2500" kern="1200"/>
        </a:p>
      </dsp:txBody>
      <dsp:txXfrm>
        <a:off x="0" y="2552700"/>
        <a:ext cx="6492875" cy="1276350"/>
      </dsp:txXfrm>
    </dsp:sp>
    <dsp:sp modelId="{1803BFBA-45D9-C24A-8B04-55C9F85A93B5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C838F6-5083-0F40-BCB4-EE0348B628FB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t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500" kern="1200">
              <a:hlinkClick xmlns:r="http://schemas.openxmlformats.org/officeDocument/2006/relationships" r:id="rId2"/>
            </a:rPr>
            <a:t>https://varlyproject.blog/formation-syndicale-enseignants-forsync/</a:t>
          </a:r>
          <a:endParaRPr lang="en-US" sz="2500" kern="1200"/>
        </a:p>
      </dsp:txBody>
      <dsp:txXfrm>
        <a:off x="0" y="3829050"/>
        <a:ext cx="6492875" cy="1276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203F1D5-D619-D040-8C76-247DE2CDA6F9}">
      <dsp:nvSpPr>
        <dsp:cNvPr id="0" name=""/>
        <dsp:cNvSpPr/>
      </dsp:nvSpPr>
      <dsp:spPr>
        <a:xfrm>
          <a:off x="0" y="14498"/>
          <a:ext cx="5744684" cy="111384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Découvrir le tableau de bord </a:t>
          </a:r>
          <a:r>
            <a:rPr lang="fr-FR" sz="2800" kern="1200" dirty="0" err="1"/>
            <a:t>Wordpress</a:t>
          </a:r>
          <a:endParaRPr lang="en-US" sz="2800" kern="1200" dirty="0"/>
        </a:p>
      </dsp:txBody>
      <dsp:txXfrm>
        <a:off x="54373" y="68871"/>
        <a:ext cx="5635938" cy="1005094"/>
      </dsp:txXfrm>
    </dsp:sp>
    <dsp:sp modelId="{BAEF99F0-F070-2A4F-9E54-3D00329070D0}">
      <dsp:nvSpPr>
        <dsp:cNvPr id="0" name=""/>
        <dsp:cNvSpPr/>
      </dsp:nvSpPr>
      <dsp:spPr>
        <a:xfrm>
          <a:off x="0" y="1208978"/>
          <a:ext cx="5744684" cy="111384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 dirty="0"/>
            <a:t>Ecrire un article de blog</a:t>
          </a:r>
          <a:endParaRPr lang="en-US" sz="2800" kern="1200" dirty="0"/>
        </a:p>
      </dsp:txBody>
      <dsp:txXfrm>
        <a:off x="54373" y="1263351"/>
        <a:ext cx="5635938" cy="1005094"/>
      </dsp:txXfrm>
    </dsp:sp>
    <dsp:sp modelId="{A3608959-5E6B-2442-8912-768C41AEE1C8}">
      <dsp:nvSpPr>
        <dsp:cNvPr id="0" name=""/>
        <dsp:cNvSpPr/>
      </dsp:nvSpPr>
      <dsp:spPr>
        <a:xfrm>
          <a:off x="0" y="2403458"/>
          <a:ext cx="5744684" cy="111384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Mettre un article en ligne sur Wordpress</a:t>
          </a:r>
          <a:endParaRPr lang="en-US" sz="2800" kern="1200"/>
        </a:p>
      </dsp:txBody>
      <dsp:txXfrm>
        <a:off x="54373" y="2457831"/>
        <a:ext cx="5635938" cy="1005094"/>
      </dsp:txXfrm>
    </dsp:sp>
    <dsp:sp modelId="{FC95E2A4-B4EA-3540-ACEE-E837A4997D08}">
      <dsp:nvSpPr>
        <dsp:cNvPr id="0" name=""/>
        <dsp:cNvSpPr/>
      </dsp:nvSpPr>
      <dsp:spPr>
        <a:xfrm>
          <a:off x="0" y="3597938"/>
          <a:ext cx="5744684" cy="111384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800" kern="1200"/>
            <a:t>Améliorer le référencement</a:t>
          </a:r>
          <a:endParaRPr lang="en-US" sz="2800" kern="1200"/>
        </a:p>
      </dsp:txBody>
      <dsp:txXfrm>
        <a:off x="54373" y="3652311"/>
        <a:ext cx="5635938" cy="100509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39A5E6B-B5B0-494F-8002-B6383E698BAE}">
      <dsp:nvSpPr>
        <dsp:cNvPr id="0" name=""/>
        <dsp:cNvSpPr/>
      </dsp:nvSpPr>
      <dsp:spPr>
        <a:xfrm>
          <a:off x="0" y="462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68A44D4-A6AB-3546-B932-D81F8BA28346}">
      <dsp:nvSpPr>
        <dsp:cNvPr id="0" name=""/>
        <dsp:cNvSpPr/>
      </dsp:nvSpPr>
      <dsp:spPr>
        <a:xfrm>
          <a:off x="0" y="462"/>
          <a:ext cx="6586489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Sensibiliser à l’importance du suivi</a:t>
          </a:r>
        </a:p>
      </dsp:txBody>
      <dsp:txXfrm>
        <a:off x="0" y="462"/>
        <a:ext cx="6586489" cy="540642"/>
      </dsp:txXfrm>
    </dsp:sp>
    <dsp:sp modelId="{9C28A826-63D5-C141-B957-478BB9931939}">
      <dsp:nvSpPr>
        <dsp:cNvPr id="0" name=""/>
        <dsp:cNvSpPr/>
      </dsp:nvSpPr>
      <dsp:spPr>
        <a:xfrm>
          <a:off x="0" y="541104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C0AC02B-7A98-564F-80A1-86A54FFACD29}">
      <dsp:nvSpPr>
        <dsp:cNvPr id="0" name=""/>
        <dsp:cNvSpPr/>
      </dsp:nvSpPr>
      <dsp:spPr>
        <a:xfrm>
          <a:off x="0" y="541104"/>
          <a:ext cx="6586489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 err="1"/>
            <a:t>Introduire</a:t>
          </a:r>
          <a:r>
            <a:rPr lang="en-US" sz="2100" kern="1200" dirty="0"/>
            <a:t> les </a:t>
          </a:r>
          <a:r>
            <a:rPr lang="en-US" sz="2100" kern="1200" dirty="0" err="1"/>
            <a:t>méthodes</a:t>
          </a:r>
          <a:r>
            <a:rPr lang="en-US" sz="2100" kern="1200" dirty="0"/>
            <a:t> de </a:t>
          </a:r>
          <a:r>
            <a:rPr lang="en-US" sz="2100" kern="1200" dirty="0" err="1"/>
            <a:t>suivi</a:t>
          </a:r>
          <a:r>
            <a:rPr lang="en-US" sz="2100" kern="1200" dirty="0"/>
            <a:t> </a:t>
          </a:r>
          <a:r>
            <a:rPr lang="en-US" sz="2100" kern="1200" dirty="0" err="1"/>
            <a:t>évaluation</a:t>
          </a:r>
          <a:r>
            <a:rPr lang="en-US" sz="2100" kern="1200" dirty="0"/>
            <a:t> </a:t>
          </a:r>
          <a:r>
            <a:rPr lang="en-US" sz="2100" kern="1200" dirty="0" err="1"/>
            <a:t>en</a:t>
          </a:r>
          <a:r>
            <a:rPr lang="en-US" sz="2100" kern="1200" dirty="0"/>
            <a:t> </a:t>
          </a:r>
          <a:r>
            <a:rPr lang="en-US" sz="2100" kern="1200" dirty="0" err="1"/>
            <a:t>éducation</a:t>
          </a:r>
          <a:endParaRPr lang="en-US" sz="2100" kern="1200" dirty="0"/>
        </a:p>
      </dsp:txBody>
      <dsp:txXfrm>
        <a:off x="0" y="541104"/>
        <a:ext cx="6586489" cy="540642"/>
      </dsp:txXfrm>
    </dsp:sp>
    <dsp:sp modelId="{3331FB4B-CFC3-C441-9EE4-494883C53720}">
      <dsp:nvSpPr>
        <dsp:cNvPr id="0" name=""/>
        <dsp:cNvSpPr/>
      </dsp:nvSpPr>
      <dsp:spPr>
        <a:xfrm>
          <a:off x="0" y="1081746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EBDA1D84-3C99-CA4E-97AC-E04F9A56E5DA}">
      <dsp:nvSpPr>
        <dsp:cNvPr id="0" name=""/>
        <dsp:cNvSpPr/>
      </dsp:nvSpPr>
      <dsp:spPr>
        <a:xfrm>
          <a:off x="0" y="1081746"/>
          <a:ext cx="6586489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Savoir lire un cadre de résultats</a:t>
          </a:r>
        </a:p>
      </dsp:txBody>
      <dsp:txXfrm>
        <a:off x="0" y="1081746"/>
        <a:ext cx="6586489" cy="540642"/>
      </dsp:txXfrm>
    </dsp:sp>
    <dsp:sp modelId="{E0D219DC-0223-EE47-BBF7-E54C43DFDE3B}">
      <dsp:nvSpPr>
        <dsp:cNvPr id="0" name=""/>
        <dsp:cNvSpPr/>
      </dsp:nvSpPr>
      <dsp:spPr>
        <a:xfrm>
          <a:off x="0" y="1622388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7336324-4A16-374C-BDB7-DE89ACC9B7B6}">
      <dsp:nvSpPr>
        <dsp:cNvPr id="0" name=""/>
        <dsp:cNvSpPr/>
      </dsp:nvSpPr>
      <dsp:spPr>
        <a:xfrm>
          <a:off x="0" y="1622388"/>
          <a:ext cx="6586489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Connaître les revues sectorielles</a:t>
          </a:r>
        </a:p>
      </dsp:txBody>
      <dsp:txXfrm>
        <a:off x="0" y="1622388"/>
        <a:ext cx="6586489" cy="540642"/>
      </dsp:txXfrm>
    </dsp:sp>
    <dsp:sp modelId="{70C76E9D-890E-7240-BAF4-3BAC3DD32815}">
      <dsp:nvSpPr>
        <dsp:cNvPr id="0" name=""/>
        <dsp:cNvSpPr/>
      </dsp:nvSpPr>
      <dsp:spPr>
        <a:xfrm>
          <a:off x="0" y="2163030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B23B303-5DE8-CC42-BE39-AA967E625F70}">
      <dsp:nvSpPr>
        <dsp:cNvPr id="0" name=""/>
        <dsp:cNvSpPr/>
      </dsp:nvSpPr>
      <dsp:spPr>
        <a:xfrm>
          <a:off x="0" y="2163030"/>
          <a:ext cx="6586489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Etre au courant des initiatives africaines en matière de suivi</a:t>
          </a:r>
        </a:p>
      </dsp:txBody>
      <dsp:txXfrm>
        <a:off x="0" y="2163030"/>
        <a:ext cx="6586489" cy="540642"/>
      </dsp:txXfrm>
    </dsp:sp>
    <dsp:sp modelId="{DCEFEAF5-0131-174C-AD85-77958D540B15}">
      <dsp:nvSpPr>
        <dsp:cNvPr id="0" name=""/>
        <dsp:cNvSpPr/>
      </dsp:nvSpPr>
      <dsp:spPr>
        <a:xfrm>
          <a:off x="0" y="2703672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15EB9656-EACA-1F4F-96C0-5A7E28DA510F}">
      <dsp:nvSpPr>
        <dsp:cNvPr id="0" name=""/>
        <dsp:cNvSpPr/>
      </dsp:nvSpPr>
      <dsp:spPr>
        <a:xfrm>
          <a:off x="0" y="2703672"/>
          <a:ext cx="6586489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Faire le point sur la situation en RDC</a:t>
          </a:r>
        </a:p>
      </dsp:txBody>
      <dsp:txXfrm>
        <a:off x="0" y="2703672"/>
        <a:ext cx="6586489" cy="540642"/>
      </dsp:txXfrm>
    </dsp:sp>
    <dsp:sp modelId="{B21858EF-137F-4346-AEE7-038A9B7EEE04}">
      <dsp:nvSpPr>
        <dsp:cNvPr id="0" name=""/>
        <dsp:cNvSpPr/>
      </dsp:nvSpPr>
      <dsp:spPr>
        <a:xfrm>
          <a:off x="0" y="3244314"/>
          <a:ext cx="6586489" cy="0"/>
        </a:xfrm>
        <a:prstGeom prst="lin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D5A1795-D133-3545-B83D-F31B095238DD}">
      <dsp:nvSpPr>
        <dsp:cNvPr id="0" name=""/>
        <dsp:cNvSpPr/>
      </dsp:nvSpPr>
      <dsp:spPr>
        <a:xfrm>
          <a:off x="0" y="3244314"/>
          <a:ext cx="6586489" cy="54064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t" anchorCtr="0">
          <a:noAutofit/>
        </a:bodyPr>
        <a:lstStyle/>
        <a:p>
          <a:pPr marL="0" lvl="0" indent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Connaître les dernières tendances et perspectives</a:t>
          </a:r>
        </a:p>
      </dsp:txBody>
      <dsp:txXfrm>
        <a:off x="0" y="3244314"/>
        <a:ext cx="6586489" cy="54064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78F162-9C56-EB44-8E8F-997C46A7129B}">
      <dsp:nvSpPr>
        <dsp:cNvPr id="0" name=""/>
        <dsp:cNvSpPr/>
      </dsp:nvSpPr>
      <dsp:spPr>
        <a:xfrm>
          <a:off x="3080" y="587032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L’importance du suivi évaluation dans le secteur de l’education-30 secondes</a:t>
          </a:r>
          <a:endParaRPr lang="en-US" sz="1800" kern="1200"/>
        </a:p>
      </dsp:txBody>
      <dsp:txXfrm>
        <a:off x="3080" y="587032"/>
        <a:ext cx="2444055" cy="1466433"/>
      </dsp:txXfrm>
    </dsp:sp>
    <dsp:sp modelId="{3C19BE02-1C21-D948-8315-BEAD1837B2D8}">
      <dsp:nvSpPr>
        <dsp:cNvPr id="0" name=""/>
        <dsp:cNvSpPr/>
      </dsp:nvSpPr>
      <dsp:spPr>
        <a:xfrm>
          <a:off x="2691541" y="587032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Les concepts et </a:t>
          </a:r>
          <a:r>
            <a:rPr lang="en-GB" sz="1800" kern="1200" dirty="0" err="1"/>
            <a:t>définitions</a:t>
          </a:r>
          <a:r>
            <a:rPr lang="en-GB" sz="1800" kern="1200" dirty="0"/>
            <a:t> clés-2 minutes </a:t>
          </a:r>
          <a:endParaRPr lang="en-US" sz="1800" kern="1200" dirty="0"/>
        </a:p>
      </dsp:txBody>
      <dsp:txXfrm>
        <a:off x="2691541" y="587032"/>
        <a:ext cx="2444055" cy="1466433"/>
      </dsp:txXfrm>
    </dsp:sp>
    <dsp:sp modelId="{7DEEB249-9567-7E4C-B572-15F2B623A29D}">
      <dsp:nvSpPr>
        <dsp:cNvPr id="0" name=""/>
        <dsp:cNvSpPr/>
      </dsp:nvSpPr>
      <dsp:spPr>
        <a:xfrm>
          <a:off x="5380002" y="587032"/>
          <a:ext cx="2444055" cy="1466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Les </a:t>
          </a:r>
          <a:r>
            <a:rPr lang="en-GB" sz="1800" kern="1200" dirty="0" err="1"/>
            <a:t>mécanismes</a:t>
          </a:r>
          <a:r>
            <a:rPr lang="en-GB" sz="1800" kern="1200" dirty="0"/>
            <a:t> de </a:t>
          </a:r>
          <a:r>
            <a:rPr lang="en-GB" sz="1800" kern="1200" dirty="0" err="1"/>
            <a:t>suivi</a:t>
          </a:r>
          <a:r>
            <a:rPr lang="en-GB" sz="1800" kern="1200" dirty="0"/>
            <a:t> </a:t>
          </a:r>
          <a:r>
            <a:rPr lang="en-GB" sz="1800" kern="1200" dirty="0" err="1"/>
            <a:t>évaluation</a:t>
          </a:r>
          <a:r>
            <a:rPr lang="en-GB" sz="1800" kern="1200" dirty="0"/>
            <a:t> (les revues </a:t>
          </a:r>
          <a:r>
            <a:rPr lang="en-GB" sz="1800" kern="1200" dirty="0" err="1"/>
            <a:t>sectorielles</a:t>
          </a:r>
          <a:r>
            <a:rPr lang="en-GB" sz="1800" kern="1200" dirty="0"/>
            <a:t>) - 2 min </a:t>
          </a:r>
          <a:endParaRPr lang="en-US" sz="1800" kern="1200" dirty="0"/>
        </a:p>
      </dsp:txBody>
      <dsp:txXfrm>
        <a:off x="5380002" y="587032"/>
        <a:ext cx="2444055" cy="1466433"/>
      </dsp:txXfrm>
    </dsp:sp>
    <dsp:sp modelId="{C4EB29DA-3174-4046-BE08-B78F7B36C542}">
      <dsp:nvSpPr>
        <dsp:cNvPr id="0" name=""/>
        <dsp:cNvSpPr/>
      </dsp:nvSpPr>
      <dsp:spPr>
        <a:xfrm>
          <a:off x="8068463" y="587032"/>
          <a:ext cx="2444055" cy="1466433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Les </a:t>
          </a:r>
          <a:r>
            <a:rPr lang="en-GB" sz="1800" kern="1200" dirty="0" err="1"/>
            <a:t>outils</a:t>
          </a:r>
          <a:r>
            <a:rPr lang="en-GB" sz="1800" kern="1200" dirty="0"/>
            <a:t> : un cadre </a:t>
          </a:r>
          <a:r>
            <a:rPr lang="en-GB" sz="1800" kern="1200" dirty="0" err="1"/>
            <a:t>d’indicateurs</a:t>
          </a:r>
          <a:r>
            <a:rPr lang="en-GB" sz="1800" kern="1200" dirty="0"/>
            <a:t>, les rapports de performance - 4 min</a:t>
          </a:r>
          <a:endParaRPr lang="en-US" sz="1800" kern="1200" dirty="0"/>
        </a:p>
      </dsp:txBody>
      <dsp:txXfrm>
        <a:off x="8068463" y="587032"/>
        <a:ext cx="2444055" cy="1466433"/>
      </dsp:txXfrm>
    </dsp:sp>
    <dsp:sp modelId="{1296C116-237B-9948-B06F-1FEBC5E20CA8}">
      <dsp:nvSpPr>
        <dsp:cNvPr id="0" name=""/>
        <dsp:cNvSpPr/>
      </dsp:nvSpPr>
      <dsp:spPr>
        <a:xfrm>
          <a:off x="3080" y="2297871"/>
          <a:ext cx="2444055" cy="1466433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Les rapports de performance </a:t>
          </a:r>
          <a:r>
            <a:rPr lang="en-GB" sz="1800" kern="1200" dirty="0" err="1"/>
            <a:t>en</a:t>
          </a:r>
          <a:r>
            <a:rPr lang="en-GB" sz="1800" kern="1200" dirty="0"/>
            <a:t> Afrique-30 </a:t>
          </a:r>
          <a:r>
            <a:rPr lang="en-GB" sz="1800" kern="1200" dirty="0" err="1"/>
            <a:t>secondes</a:t>
          </a:r>
          <a:endParaRPr lang="en-US" sz="1800" kern="1200" dirty="0"/>
        </a:p>
      </dsp:txBody>
      <dsp:txXfrm>
        <a:off x="3080" y="2297871"/>
        <a:ext cx="2444055" cy="1466433"/>
      </dsp:txXfrm>
    </dsp:sp>
    <dsp:sp modelId="{F4074833-1BD0-4245-8658-5D6F99B9C654}">
      <dsp:nvSpPr>
        <dsp:cNvPr id="0" name=""/>
        <dsp:cNvSpPr/>
      </dsp:nvSpPr>
      <dsp:spPr>
        <a:xfrm>
          <a:off x="2691541" y="2297871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L’exemple du rapport de suivi du budget en RDC et la dernière revue sectorielle-1 minute</a:t>
          </a:r>
          <a:endParaRPr lang="en-US" sz="1800" kern="1200"/>
        </a:p>
      </dsp:txBody>
      <dsp:txXfrm>
        <a:off x="2691541" y="2297871"/>
        <a:ext cx="2444055" cy="1466433"/>
      </dsp:txXfrm>
    </dsp:sp>
    <dsp:sp modelId="{73ECCC40-890F-E840-8504-2CAB362191C4}">
      <dsp:nvSpPr>
        <dsp:cNvPr id="0" name=""/>
        <dsp:cNvSpPr/>
      </dsp:nvSpPr>
      <dsp:spPr>
        <a:xfrm>
          <a:off x="5380002" y="2297871"/>
          <a:ext cx="2444055" cy="1466433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 dirty="0"/>
            <a:t>Perspectives-30 </a:t>
          </a:r>
          <a:r>
            <a:rPr lang="en-GB" sz="1800" kern="1200" dirty="0" err="1"/>
            <a:t>secondes</a:t>
          </a:r>
          <a:endParaRPr lang="en-US" sz="1800" kern="1200" dirty="0"/>
        </a:p>
      </dsp:txBody>
      <dsp:txXfrm>
        <a:off x="5380002" y="2297871"/>
        <a:ext cx="2444055" cy="1466433"/>
      </dsp:txXfrm>
    </dsp:sp>
    <dsp:sp modelId="{9488A916-5862-4943-9CD3-FE6569B80927}">
      <dsp:nvSpPr>
        <dsp:cNvPr id="0" name=""/>
        <dsp:cNvSpPr/>
      </dsp:nvSpPr>
      <dsp:spPr>
        <a:xfrm>
          <a:off x="8068463" y="2297871"/>
          <a:ext cx="2444055" cy="1466433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800" kern="1200"/>
            <a:t>Ressources pour aller plus loin-30 secondes</a:t>
          </a:r>
          <a:endParaRPr lang="en-US" sz="1800" kern="1200"/>
        </a:p>
      </dsp:txBody>
      <dsp:txXfrm>
        <a:off x="8068463" y="2297871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D88376-C8CB-9640-B47A-1AF0BE50C1F4}">
      <dsp:nvSpPr>
        <dsp:cNvPr id="0" name=""/>
        <dsp:cNvSpPr/>
      </dsp:nvSpPr>
      <dsp:spPr>
        <a:xfrm>
          <a:off x="0" y="30878"/>
          <a:ext cx="6263640" cy="10448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Les pays prêtent de plus en plus attention à la nécessité d’une évaluation et d’un suivi réguliers de la mise en œuvre des plans du secteur éducatif. Cela impose  :</a:t>
          </a:r>
          <a:endParaRPr lang="en-US" sz="1900" kern="1200"/>
        </a:p>
      </dsp:txBody>
      <dsp:txXfrm>
        <a:off x="51003" y="81881"/>
        <a:ext cx="6161634" cy="942803"/>
      </dsp:txXfrm>
    </dsp:sp>
    <dsp:sp modelId="{48CAE47C-F341-C84E-89F2-F5C0B6BBDD68}">
      <dsp:nvSpPr>
        <dsp:cNvPr id="0" name=""/>
        <dsp:cNvSpPr/>
      </dsp:nvSpPr>
      <dsp:spPr>
        <a:xfrm>
          <a:off x="0" y="1130408"/>
          <a:ext cx="6263640" cy="1044809"/>
        </a:xfrm>
        <a:prstGeom prst="roundRect">
          <a:avLst/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de définir des indicateurs clé,</a:t>
          </a:r>
          <a:endParaRPr lang="en-US" sz="1900" kern="1200"/>
        </a:p>
      </dsp:txBody>
      <dsp:txXfrm>
        <a:off x="51003" y="1181411"/>
        <a:ext cx="6161634" cy="942803"/>
      </dsp:txXfrm>
    </dsp:sp>
    <dsp:sp modelId="{142317CD-E7F1-E24B-8926-C368FD72C74C}">
      <dsp:nvSpPr>
        <dsp:cNvPr id="0" name=""/>
        <dsp:cNvSpPr/>
      </dsp:nvSpPr>
      <dsp:spPr>
        <a:xfrm>
          <a:off x="0" y="2229939"/>
          <a:ext cx="6263640" cy="104480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d’élaborer un cadre de suivi et d’évaluation,     </a:t>
          </a:r>
          <a:endParaRPr lang="en-US" sz="1900" kern="1200"/>
        </a:p>
      </dsp:txBody>
      <dsp:txXfrm>
        <a:off x="51003" y="2280942"/>
        <a:ext cx="6161634" cy="942803"/>
      </dsp:txXfrm>
    </dsp:sp>
    <dsp:sp modelId="{C8E05400-A066-894F-A614-0A2A056D8F6B}">
      <dsp:nvSpPr>
        <dsp:cNvPr id="0" name=""/>
        <dsp:cNvSpPr/>
      </dsp:nvSpPr>
      <dsp:spPr>
        <a:xfrm>
          <a:off x="0" y="3329468"/>
          <a:ext cx="6263640" cy="1044809"/>
        </a:xfrm>
        <a:prstGeom prst="roundRect">
          <a:avLst/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d’attribuer clairement les responsabilités     </a:t>
          </a:r>
          <a:endParaRPr lang="en-US" sz="1900" kern="1200"/>
        </a:p>
      </dsp:txBody>
      <dsp:txXfrm>
        <a:off x="51003" y="3380471"/>
        <a:ext cx="6161634" cy="942803"/>
      </dsp:txXfrm>
    </dsp:sp>
    <dsp:sp modelId="{6525FA3D-4528-8D42-968A-E66536A5AE0C}">
      <dsp:nvSpPr>
        <dsp:cNvPr id="0" name=""/>
        <dsp:cNvSpPr/>
      </dsp:nvSpPr>
      <dsp:spPr>
        <a:xfrm>
          <a:off x="0" y="4428998"/>
          <a:ext cx="6263640" cy="104480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et, surtout, de donner suite aux conclusions de l’exercice de suivi et d’évaluation par des mesures appropriées.</a:t>
          </a:r>
          <a:endParaRPr lang="en-US" sz="1900" kern="1200"/>
        </a:p>
      </dsp:txBody>
      <dsp:txXfrm>
        <a:off x="51003" y="4480001"/>
        <a:ext cx="6161634" cy="94280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61E548-0DF5-A341-A0D9-28BD24E4428B}">
      <dsp:nvSpPr>
        <dsp:cNvPr id="0" name=""/>
        <dsp:cNvSpPr/>
      </dsp:nvSpPr>
      <dsp:spPr>
        <a:xfrm>
          <a:off x="0" y="36143"/>
          <a:ext cx="6263640" cy="21411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La </a:t>
          </a:r>
          <a:r>
            <a:rPr lang="en-US" sz="3000" kern="1200" dirty="0" err="1"/>
            <a:t>capacité</a:t>
          </a:r>
          <a:r>
            <a:rPr lang="en-US" sz="3000" kern="1200" dirty="0"/>
            <a:t> des </a:t>
          </a:r>
          <a:r>
            <a:rPr lang="en-US" sz="3000" kern="1200" dirty="0" err="1"/>
            <a:t>syndicats</a:t>
          </a:r>
          <a:r>
            <a:rPr lang="en-US" sz="3000" kern="1200" dirty="0"/>
            <a:t> </a:t>
          </a:r>
          <a:r>
            <a:rPr lang="en-US" sz="3000" kern="1200" dirty="0" err="1"/>
            <a:t>à</a:t>
          </a:r>
          <a:r>
            <a:rPr lang="en-US" sz="3000" kern="1200" dirty="0"/>
            <a:t> </a:t>
          </a:r>
          <a:r>
            <a:rPr lang="en-US" sz="3000" kern="1200" dirty="0" err="1"/>
            <a:t>jouer</a:t>
          </a:r>
          <a:r>
            <a:rPr lang="en-US" sz="3000" kern="1200" dirty="0"/>
            <a:t> </a:t>
          </a:r>
          <a:r>
            <a:rPr lang="en-US" sz="3000" kern="1200" dirty="0" err="1"/>
            <a:t>pleinement</a:t>
          </a:r>
          <a:r>
            <a:rPr lang="en-US" sz="3000" kern="1200" dirty="0"/>
            <a:t> </a:t>
          </a:r>
          <a:r>
            <a:rPr lang="en-US" sz="3000" kern="1200" dirty="0" err="1"/>
            <a:t>leur</a:t>
          </a:r>
          <a:r>
            <a:rPr lang="en-US" sz="3000" kern="1200" dirty="0"/>
            <a:t> </a:t>
          </a:r>
          <a:r>
            <a:rPr lang="en-US" sz="3000" kern="1200" dirty="0" err="1"/>
            <a:t>rôle</a:t>
          </a:r>
          <a:r>
            <a:rPr lang="en-US" sz="3000" kern="1200" dirty="0"/>
            <a:t> de </a:t>
          </a:r>
          <a:r>
            <a:rPr lang="en-US" sz="3000" kern="1200" dirty="0" err="1"/>
            <a:t>suivi</a:t>
          </a:r>
          <a:r>
            <a:rPr lang="en-US" sz="3000" kern="1200" dirty="0"/>
            <a:t> du </a:t>
          </a:r>
          <a:r>
            <a:rPr lang="en-US" sz="3000" kern="1200" dirty="0" err="1"/>
            <a:t>secteur</a:t>
          </a:r>
          <a:r>
            <a:rPr lang="en-US" sz="3000" kern="1200" dirty="0"/>
            <a:t> de </a:t>
          </a:r>
          <a:r>
            <a:rPr lang="en-US" sz="3000" kern="1200" dirty="0" err="1"/>
            <a:t>l’éducation</a:t>
          </a:r>
          <a:r>
            <a:rPr lang="en-US" sz="3000" kern="1200" dirty="0"/>
            <a:t> </a:t>
          </a:r>
          <a:r>
            <a:rPr lang="en-US" sz="3000" kern="1200" dirty="0" err="1"/>
            <a:t>est</a:t>
          </a:r>
          <a:r>
            <a:rPr lang="en-US" sz="3000" kern="1200" dirty="0"/>
            <a:t> </a:t>
          </a:r>
          <a:r>
            <a:rPr lang="en-US" sz="3000" kern="1200" dirty="0" err="1"/>
            <a:t>limitée</a:t>
          </a:r>
          <a:r>
            <a:rPr lang="en-US" sz="3000" kern="1200" dirty="0"/>
            <a:t> par </a:t>
          </a:r>
          <a:r>
            <a:rPr lang="en-US" sz="3000" kern="1200" dirty="0" err="1"/>
            <a:t>différents</a:t>
          </a:r>
          <a:r>
            <a:rPr lang="en-US" sz="3000" kern="1200" dirty="0"/>
            <a:t> </a:t>
          </a:r>
          <a:r>
            <a:rPr lang="en-US" sz="3000" kern="1200" dirty="0" err="1"/>
            <a:t>facteurs</a:t>
          </a:r>
          <a:r>
            <a:rPr lang="en-US" sz="3000" kern="1200" dirty="0"/>
            <a:t> :</a:t>
          </a:r>
        </a:p>
      </dsp:txBody>
      <dsp:txXfrm>
        <a:off x="104520" y="140663"/>
        <a:ext cx="6054600" cy="1932060"/>
      </dsp:txXfrm>
    </dsp:sp>
    <dsp:sp modelId="{18A9757E-7F3F-D64C-A1E7-9BE00F68102B}">
      <dsp:nvSpPr>
        <dsp:cNvPr id="0" name=""/>
        <dsp:cNvSpPr/>
      </dsp:nvSpPr>
      <dsp:spPr>
        <a:xfrm>
          <a:off x="0" y="2177243"/>
          <a:ext cx="6263640" cy="32913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8871" tIns="38100" rIns="213360" bIns="38100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L</a:t>
          </a:r>
          <a:r>
            <a:rPr lang="en-US" sz="2300" kern="1200"/>
            <a:t>a faible capacité technique en termes d’indicateurs de l’éducation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L’absence de données ou leur diffision limitée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GB" sz="2300" kern="1200"/>
            <a:t>L</a:t>
          </a:r>
          <a:r>
            <a:rPr lang="en-US" sz="2300" kern="1200"/>
            <a:t>a question de la pluralité syndicale et de la représentativité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L’absence de volonté politique de transparence et de rédition de comptes (</a:t>
          </a:r>
          <a:r>
            <a:rPr lang="en-US" sz="2300" i="1" kern="1200"/>
            <a:t>accountability</a:t>
          </a:r>
          <a:r>
            <a:rPr lang="en-US" sz="2300" kern="1200"/>
            <a:t>)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2300" kern="1200"/>
            <a:t>La politisation à outrance du secteur de l’éducation</a:t>
          </a:r>
        </a:p>
      </dsp:txBody>
      <dsp:txXfrm>
        <a:off x="0" y="2177243"/>
        <a:ext cx="6263640" cy="32913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EE5C39-78CD-2F40-9CBB-CFD045C26487}">
      <dsp:nvSpPr>
        <dsp:cNvPr id="0" name=""/>
        <dsp:cNvSpPr/>
      </dsp:nvSpPr>
      <dsp:spPr>
        <a:xfrm>
          <a:off x="0" y="88019"/>
          <a:ext cx="6951945" cy="107405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A l’échelle africaine, l’UNESCO à travers le Global Monitoring Report a lancé la série Spotlights de rapports régionaux et nationaux</a:t>
          </a:r>
        </a:p>
      </dsp:txBody>
      <dsp:txXfrm>
        <a:off x="52431" y="140450"/>
        <a:ext cx="6847083" cy="969197"/>
      </dsp:txXfrm>
    </dsp:sp>
    <dsp:sp modelId="{598F456F-087F-6443-8F49-50CC6E90F2F6}">
      <dsp:nvSpPr>
        <dsp:cNvPr id="0" name=""/>
        <dsp:cNvSpPr/>
      </dsp:nvSpPr>
      <dsp:spPr>
        <a:xfrm>
          <a:off x="0" y="1208159"/>
          <a:ext cx="6951945" cy="107405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La RDC fait partie du premier lot de pays (rapport en mai 2022)</a:t>
          </a:r>
        </a:p>
      </dsp:txBody>
      <dsp:txXfrm>
        <a:off x="52431" y="1260590"/>
        <a:ext cx="6847083" cy="969197"/>
      </dsp:txXfrm>
    </dsp:sp>
    <dsp:sp modelId="{BF4F0BE1-8B62-C948-9715-FD1A7C21BB5B}">
      <dsp:nvSpPr>
        <dsp:cNvPr id="0" name=""/>
        <dsp:cNvSpPr/>
      </dsp:nvSpPr>
      <dsp:spPr>
        <a:xfrm>
          <a:off x="0" y="2328299"/>
          <a:ext cx="6951945" cy="107405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Projet de crééer un répertoire des rapports nationaux de performance</a:t>
          </a:r>
        </a:p>
      </dsp:txBody>
      <dsp:txXfrm>
        <a:off x="52431" y="2380730"/>
        <a:ext cx="6847083" cy="969197"/>
      </dsp:txXfrm>
    </dsp:sp>
    <dsp:sp modelId="{3E02E490-D2BE-B24F-B5B8-38A92E699A1E}">
      <dsp:nvSpPr>
        <dsp:cNvPr id="0" name=""/>
        <dsp:cNvSpPr/>
      </dsp:nvSpPr>
      <dsp:spPr>
        <a:xfrm>
          <a:off x="0" y="3448439"/>
          <a:ext cx="6951945" cy="107405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600" kern="1200" dirty="0"/>
            <a:t>V</a:t>
          </a:r>
          <a:r>
            <a:rPr lang="en-US" sz="1600" kern="1200" dirty="0" err="1"/>
            <a:t>ers</a:t>
          </a:r>
          <a:r>
            <a:rPr lang="en-US" sz="1600" kern="1200" dirty="0"/>
            <a:t> des rapports de performance </a:t>
          </a:r>
          <a:r>
            <a:rPr lang="en-US" sz="1600" kern="1200" dirty="0" err="1"/>
            <a:t>citoyens</a:t>
          </a:r>
          <a:endParaRPr lang="en-US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600" kern="1200" dirty="0">
              <a:hlinkClick xmlns:r="http://schemas.openxmlformats.org/officeDocument/2006/relationships" r:id="rId1"/>
            </a:rPr>
            <a:t>https://varlyproject.blog/suivi-du-secteur-de-leducation/</a:t>
          </a:r>
          <a:endParaRPr lang="fr-FR" sz="1600" kern="1200" dirty="0"/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 dirty="0"/>
        </a:p>
      </dsp:txBody>
      <dsp:txXfrm>
        <a:off x="52431" y="3500870"/>
        <a:ext cx="6847083" cy="969197"/>
      </dsp:txXfrm>
    </dsp:sp>
    <dsp:sp modelId="{31AEAC70-1D68-CC49-B54E-B4B9FD024FC6}">
      <dsp:nvSpPr>
        <dsp:cNvPr id="0" name=""/>
        <dsp:cNvSpPr/>
      </dsp:nvSpPr>
      <dsp:spPr>
        <a:xfrm>
          <a:off x="0" y="4568579"/>
          <a:ext cx="6951945" cy="107405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/>
            <a:t>L’open data (exemple de la Sierra Leone)</a:t>
          </a:r>
        </a:p>
      </dsp:txBody>
      <dsp:txXfrm>
        <a:off x="52431" y="4621010"/>
        <a:ext cx="6847083" cy="96919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11B94A-84C5-0C40-A782-B8E88A2129EF}" type="datetimeFigureOut">
              <a:rPr lang="en-FR" smtClean="0"/>
              <a:t>10/17/21</a:t>
            </a:fld>
            <a:endParaRPr lang="en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3ACC17-3B7D-5E47-AA29-A43684BB9CFB}" type="slidenum">
              <a:rPr lang="en-FR" smtClean="0"/>
              <a:t>‹N°›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34170195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33ACC17-3B7D-5E47-AA29-A43684BB9CFB}" type="slidenum">
              <a:rPr lang="en-FR" smtClean="0"/>
              <a:t>22</a:t>
            </a:fld>
            <a:endParaRPr lang="en-FR"/>
          </a:p>
        </p:txBody>
      </p:sp>
    </p:spTree>
    <p:extLst>
      <p:ext uri="{BB962C8B-B14F-4D97-AF65-F5344CB8AC3E}">
        <p14:creationId xmlns:p14="http://schemas.microsoft.com/office/powerpoint/2010/main" val="1702293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23FDC3C-2654-4745-A013-B5441E63499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54C9448-47D2-7143-AE8E-2352B0DF1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2DAC7F7-4CD8-0940-B8C0-F68E30569C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903116C8-9EBB-9046-9B31-AFD4FCE1B8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ACCB63-7855-5E43-8A10-42AA0E143F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24797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25CCDE-18F9-F240-8B0E-26BE2D0AB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C9B143F-9030-6F49-9731-7267191E90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DDB3C05-8516-0948-8AA4-9E041A14F2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BB3C2D9-2ED5-F04B-BF8D-DD6D8DD14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73BC649-5141-374D-BC3C-1D78A3C90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43545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3DC5674D-D194-D34D-8F79-BA42BBCA1A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7E0508F-DFB5-A54A-98B6-F1DC63BAE8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9D9731-D0D9-384B-B309-70760E12D1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DAD95E-AFD3-4A4C-83CA-8195C38490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1AB7BAD-B713-4742-B72E-0135CDB7C1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89744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B444967-B789-7A48-A137-75969DCCC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C67757-2095-9E44-80DD-92C28F1CDE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A679EF7-5068-864B-9CAD-5241A86989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1EC424-DFEF-E74E-AC3C-2B261C9C81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DF57838-C545-1A4B-AED3-2DA775901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96457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F65CCEE-5A86-EA4E-8BBA-6CEC32898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DBC5197-F6FC-7F4E-99FB-AD5E011CC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0FA6E9A-4ED9-3945-8693-DBCCFA922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B90CC47-2F3F-784E-82C4-F7DC57B15B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28121ED-C66F-F640-A4BA-6613E542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15924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148629-65B5-FB40-BE81-53CBBE56B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A8A5B78-25DC-4749-8DA0-AA76FB012F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446CAAA-3612-E743-87ED-C4FF23732F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FE53FEE-8FD9-004F-BFDF-849FCEC76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C7F08A-A28B-0A45-A735-71909C9E1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90643AF-3AB8-EE41-B07D-4FF5AC318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771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185A78-9293-5048-8601-7B1BD290F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82977BC-D65B-A04E-8CB6-B5A47608C8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6A1F345-FB30-1C4D-9314-DCA76451E0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5238E54-EB4F-9B41-8961-89F54462D0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46A04F01-96E5-4141-A5A2-381BC61C6A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0E117AA2-B43C-544A-9CDB-5293C1DF6C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1FCD90E-8891-584C-9D9F-6C3EFB4BD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103D26D-08F7-0E42-A7C7-F248F7427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81622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C3192C-E974-3742-964C-0A9660E41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9BDA739-045D-7C42-B8C9-18486D4E2F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4592AE1-899D-D64D-A1D9-7E09C9C75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7B1A7D3-7B77-8541-9CD4-F75F446E1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03309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0D1945C-650F-E14D-823A-3839DD10B6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F384AF51-3D9B-5644-8BF3-115B93469F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6083273-7875-E84A-9DB4-81A53EF2B5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5294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561F2D0-0367-634E-B658-E7C9BE256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552B9E5-02AA-AF44-8A8D-DE561BB6E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80FE513-A45D-584C-B017-3F91514069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16E0577-EFC7-BB42-8526-0F98A0F590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037462-E53C-5C46-9E8E-F9DBE4266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B6B7ABA-9FC5-6648-9CD5-8B09B637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11105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ECF663-C688-7345-A5EA-0E4EF2291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42674DB-E5C9-364C-B2EB-8851572C9E5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C05126A2-A0E5-D049-8E63-F0A9ACF8FD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3D78339-1FFE-5240-B32F-2EC9127B6C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BA957D9-3CE8-CF4E-B0F9-BCCCFBC9C1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17B892E-721D-274B-A65A-800220657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843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570482-96EE-A945-8F3C-7511F23B3B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55A5196-11B5-A248-B922-093945C45A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6C12CBC-6103-FC44-B309-D098ED99E0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E74440-3564-314D-A421-DD04A0CE412F}" type="datetimeFigureOut">
              <a:rPr lang="fr-FR" smtClean="0"/>
              <a:t>17/10/2021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662E798-6F0D-594B-BCBB-A08839F9C5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1BA903F-142F-A648-A699-1F2C51D827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3B9D23-D320-0843-AEBF-BCE3C9875F2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304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lobalpartnership.org/fr/content/strategie-de-suivi-et-devaluation-du-gpe-juillet-2017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globalpartnership.org/sites/default/files/2017-06-gpe-points-cles-revues-sectorielles-conjointes-efficaces.pdf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s://www.globalpartnership.org/fr/content/aide-memoire-de-la-revue-sectorielle-conjointe-senegal-201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fr-fr.facebook.com/feneco.untc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partnership.org/sites/default/files/document/file/2020-16-Ghana%20-%20ESP-IR.pdf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facebook.com/www.gneccgh.or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varlyproject.blog/wp-content/uploads/2021/04/map-1.png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www.globalpartnership.org/sites/default/files/document/file/2020-05-DRC-%20JSR-ToR.pdf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lobalpartnership.org/sites/default/files/document/file/2020-05-DRC-%20ESP-IR.pdf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r.unesco.org/news/premiere-revue-sectorielle-leducation-republique-du-congo-0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varlyproject.blog/wp-content/uploads/2021/08/Etude-Fusionne%CC%81e.pdf" TargetMode="External"/><Relationship Id="rId2" Type="http://schemas.openxmlformats.org/officeDocument/2006/relationships/hyperlink" Target="https://varlyproject.blog/maitriser-le-budget-de-leducation-en-republique-democratique-du-congo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www.globalpartnership.org/fr/content/guide-pratique-pour-revues-sectorielles-conjointes-efficaces-secteur-education" TargetMode="Externa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pvarly" TargetMode="External"/><Relationship Id="rId3" Type="http://schemas.openxmlformats.org/officeDocument/2006/relationships/image" Target="../media/image1.png"/><Relationship Id="rId7" Type="http://schemas.openxmlformats.org/officeDocument/2006/relationships/hyperlink" Target="https://fr-fr.facebook.com/feneco.untc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hannel/UCJv1QB00apXSVwMsKNTunlQ" TargetMode="External"/><Relationship Id="rId5" Type="http://schemas.openxmlformats.org/officeDocument/2006/relationships/hyperlink" Target="https://varlyproject.blog/" TargetMode="External"/><Relationship Id="rId4" Type="http://schemas.openxmlformats.org/officeDocument/2006/relationships/hyperlink" Target="mailto:jacquestatym@gmail.co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pvarly" TargetMode="External"/><Relationship Id="rId2" Type="http://schemas.openxmlformats.org/officeDocument/2006/relationships/hyperlink" Target="https://meridie.net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30AF5-B468-4047-A0BF-2DA3167884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30271" y="3794336"/>
            <a:ext cx="5242259" cy="1922251"/>
          </a:xfrm>
        </p:spPr>
        <p:txBody>
          <a:bodyPr anchor="t">
            <a:normAutofit/>
          </a:bodyPr>
          <a:lstStyle/>
          <a:p>
            <a:pPr algn="l"/>
            <a:r>
              <a:rPr lang="en-FR" sz="4100"/>
              <a:t>Introduction au suivi évaluation du secteur de l’éducation</a:t>
            </a:r>
            <a:r>
              <a:rPr lang="fr-FR" sz="4100"/>
              <a:t> (Partie 1)</a:t>
            </a:r>
            <a:endParaRPr lang="en-FR" sz="41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750489-5EA8-7549-BBB7-A0E33936F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30271" y="2793291"/>
            <a:ext cx="5161606" cy="972180"/>
          </a:xfrm>
        </p:spPr>
        <p:txBody>
          <a:bodyPr anchor="b">
            <a:normAutofit/>
          </a:bodyPr>
          <a:lstStyle/>
          <a:p>
            <a:pPr algn="l"/>
            <a:r>
              <a:rPr lang="en-FR" sz="2000" dirty="0"/>
              <a:t>Jacques Taty et Pierre Varly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60B21A5C-062F-46C2-8389-53D40F46AA2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483466"/>
            <a:ext cx="5549037" cy="6374535"/>
          </a:xfrm>
          <a:custGeom>
            <a:avLst/>
            <a:gdLst>
              <a:gd name="connsiteX0" fmla="*/ 2203019 w 5549037"/>
              <a:gd name="connsiteY0" fmla="*/ 0 h 6374535"/>
              <a:gd name="connsiteX1" fmla="*/ 5549037 w 5549037"/>
              <a:gd name="connsiteY1" fmla="*/ 3346018 h 6374535"/>
              <a:gd name="connsiteX2" fmla="*/ 3797930 w 5549037"/>
              <a:gd name="connsiteY2" fmla="*/ 6288190 h 6374535"/>
              <a:gd name="connsiteX3" fmla="*/ 3618689 w 5549037"/>
              <a:gd name="connsiteY3" fmla="*/ 6374535 h 6374535"/>
              <a:gd name="connsiteX4" fmla="*/ 779546 w 5549037"/>
              <a:gd name="connsiteY4" fmla="*/ 6374535 h 6374535"/>
              <a:gd name="connsiteX5" fmla="*/ 537516 w 5549037"/>
              <a:gd name="connsiteY5" fmla="*/ 6248727 h 6374535"/>
              <a:gd name="connsiteX6" fmla="*/ 74641 w 5549037"/>
              <a:gd name="connsiteY6" fmla="*/ 5927968 h 6374535"/>
              <a:gd name="connsiteX7" fmla="*/ 0 w 5549037"/>
              <a:gd name="connsiteY7" fmla="*/ 5860130 h 6374535"/>
              <a:gd name="connsiteX8" fmla="*/ 0 w 5549037"/>
              <a:gd name="connsiteY8" fmla="*/ 831906 h 6374535"/>
              <a:gd name="connsiteX9" fmla="*/ 74641 w 5549037"/>
              <a:gd name="connsiteY9" fmla="*/ 764068 h 6374535"/>
              <a:gd name="connsiteX10" fmla="*/ 2203019 w 5549037"/>
              <a:gd name="connsiteY10" fmla="*/ 0 h 63745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549037" h="6374535">
                <a:moveTo>
                  <a:pt x="2203019" y="0"/>
                </a:moveTo>
                <a:cubicBezTo>
                  <a:pt x="4050974" y="0"/>
                  <a:pt x="5549037" y="1498063"/>
                  <a:pt x="5549037" y="3346018"/>
                </a:cubicBezTo>
                <a:cubicBezTo>
                  <a:pt x="5549037" y="4616487"/>
                  <a:pt x="4840968" y="5721578"/>
                  <a:pt x="3797930" y="6288190"/>
                </a:cubicBezTo>
                <a:lnTo>
                  <a:pt x="3618689" y="6374535"/>
                </a:lnTo>
                <a:lnTo>
                  <a:pt x="779546" y="6374535"/>
                </a:lnTo>
                <a:lnTo>
                  <a:pt x="537516" y="6248727"/>
                </a:lnTo>
                <a:cubicBezTo>
                  <a:pt x="374031" y="6154721"/>
                  <a:pt x="219238" y="6047301"/>
                  <a:pt x="74641" y="5927968"/>
                </a:cubicBezTo>
                <a:lnTo>
                  <a:pt x="0" y="5860130"/>
                </a:lnTo>
                <a:lnTo>
                  <a:pt x="0" y="831906"/>
                </a:lnTo>
                <a:lnTo>
                  <a:pt x="74641" y="764068"/>
                </a:lnTo>
                <a:cubicBezTo>
                  <a:pt x="653030" y="286739"/>
                  <a:pt x="1394539" y="0"/>
                  <a:pt x="2203019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DC9FD43E-B99A-EC4B-A76E-EF03259061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32" r="5374" b="1"/>
          <a:stretch/>
        </p:blipFill>
        <p:spPr>
          <a:xfrm>
            <a:off x="1" y="647373"/>
            <a:ext cx="5385130" cy="6210629"/>
          </a:xfrm>
          <a:custGeom>
            <a:avLst/>
            <a:gdLst/>
            <a:ahLst/>
            <a:cxnLst/>
            <a:rect l="l" t="t" r="r" b="b"/>
            <a:pathLst>
              <a:path w="5385130" h="6210629">
                <a:moveTo>
                  <a:pt x="2203018" y="0"/>
                </a:moveTo>
                <a:cubicBezTo>
                  <a:pt x="3960450" y="0"/>
                  <a:pt x="5385130" y="1424680"/>
                  <a:pt x="5385130" y="3182112"/>
                </a:cubicBezTo>
                <a:cubicBezTo>
                  <a:pt x="5385130" y="4500186"/>
                  <a:pt x="4583748" y="5631087"/>
                  <a:pt x="3441640" y="6114158"/>
                </a:cubicBezTo>
                <a:lnTo>
                  <a:pt x="3178061" y="6210629"/>
                </a:lnTo>
                <a:lnTo>
                  <a:pt x="1233206" y="6210629"/>
                </a:lnTo>
                <a:lnTo>
                  <a:pt x="1108901" y="6171135"/>
                </a:lnTo>
                <a:cubicBezTo>
                  <a:pt x="767738" y="6046219"/>
                  <a:pt x="453928" y="5864559"/>
                  <a:pt x="178899" y="5637585"/>
                </a:cubicBezTo>
                <a:lnTo>
                  <a:pt x="0" y="5474990"/>
                </a:lnTo>
                <a:lnTo>
                  <a:pt x="0" y="889234"/>
                </a:lnTo>
                <a:lnTo>
                  <a:pt x="178899" y="726640"/>
                </a:lnTo>
                <a:cubicBezTo>
                  <a:pt x="728956" y="272693"/>
                  <a:pt x="1434142" y="0"/>
                  <a:pt x="2203018" y="0"/>
                </a:cubicBezTo>
                <a:close/>
              </a:path>
            </a:pathLst>
          </a:cu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A177BCC-4208-4795-8572-4D623BA1E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33763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 4">
            <a:extLst>
              <a:ext uri="{FF2B5EF4-FFF2-40B4-BE49-F238E27FC236}">
                <a16:creationId xmlns:a16="http://schemas.microsoft.com/office/drawing/2014/main" id="{A99B440D-C0FA-6447-A0D3-634E1823800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36" r="-4" b="6313"/>
          <a:stretch/>
        </p:blipFill>
        <p:spPr>
          <a:xfrm>
            <a:off x="5398355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73224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1B805-2D42-504A-9285-D6318EDAC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FR" dirty="0"/>
              <a:t>Objectifs de ce tutoriel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AF2C3E-64DB-4CD0-B4D4-ECDCA6426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9305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87E4F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D7A85AC-369E-418B-9D5D-4A926FB671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4040974"/>
              </p:ext>
            </p:extLst>
          </p:nvPr>
        </p:nvGraphicFramePr>
        <p:xfrm>
          <a:off x="4965431" y="2438400"/>
          <a:ext cx="6586489" cy="3785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9642831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228552E-C8B1-4A80-8448-0787CE0FC7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805EBE8-1B18-4026-9EBB-81971B5B9B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866E98-539C-BA48-AFAA-F99FC8B19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en-FR">
                <a:solidFill>
                  <a:srgbClr val="FFFFFF"/>
                </a:solidFill>
              </a:rPr>
              <a:t>Plan de ce tutoriel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F78D355-CBB0-4484-A10E-1911FE2F280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23550593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8157273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07EF6B7-1338-4443-8C46-6A318D952D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Freeform: Shape 9">
            <a:extLst>
              <a:ext uri="{FF2B5EF4-FFF2-40B4-BE49-F238E27FC236}">
                <a16:creationId xmlns:a16="http://schemas.microsoft.com/office/drawing/2014/main" id="{DAAE4CDD-124C-4DCF-9584-B6033B545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167271" cy="6858000"/>
          </a:xfrm>
          <a:custGeom>
            <a:avLst/>
            <a:gdLst>
              <a:gd name="connsiteX0" fmla="*/ 0 w 4167271"/>
              <a:gd name="connsiteY0" fmla="*/ 0 h 6858000"/>
              <a:gd name="connsiteX1" fmla="*/ 2259550 w 4167271"/>
              <a:gd name="connsiteY1" fmla="*/ 0 h 6858000"/>
              <a:gd name="connsiteX2" fmla="*/ 2387803 w 4167271"/>
              <a:gd name="connsiteY2" fmla="*/ 82222 h 6858000"/>
              <a:gd name="connsiteX3" fmla="*/ 4167271 w 4167271"/>
              <a:gd name="connsiteY3" fmla="*/ 3429000 h 6858000"/>
              <a:gd name="connsiteX4" fmla="*/ 2387803 w 4167271"/>
              <a:gd name="connsiteY4" fmla="*/ 6775779 h 6858000"/>
              <a:gd name="connsiteX5" fmla="*/ 2259550 w 4167271"/>
              <a:gd name="connsiteY5" fmla="*/ 6858000 h 6858000"/>
              <a:gd name="connsiteX6" fmla="*/ 0 w 41672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67271" h="6858000">
                <a:moveTo>
                  <a:pt x="0" y="0"/>
                </a:moveTo>
                <a:lnTo>
                  <a:pt x="2259550" y="0"/>
                </a:lnTo>
                <a:lnTo>
                  <a:pt x="2387803" y="82222"/>
                </a:lnTo>
                <a:cubicBezTo>
                  <a:pt x="3461407" y="807534"/>
                  <a:pt x="4167271" y="2035835"/>
                  <a:pt x="4167271" y="3429000"/>
                </a:cubicBezTo>
                <a:cubicBezTo>
                  <a:pt x="4167271" y="4822165"/>
                  <a:pt x="3461407" y="6050467"/>
                  <a:pt x="2387803" y="6775779"/>
                </a:cubicBezTo>
                <a:lnTo>
                  <a:pt x="225955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49F7B5A-2398-584B-9689-BF7A185D67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6834" y="1153572"/>
            <a:ext cx="3200400" cy="4461163"/>
          </a:xfrm>
        </p:spPr>
        <p:txBody>
          <a:bodyPr>
            <a:normAutofit/>
          </a:bodyPr>
          <a:lstStyle/>
          <a:p>
            <a:r>
              <a:rPr lang="en-FR" sz="3700">
                <a:solidFill>
                  <a:srgbClr val="FFFFFF"/>
                </a:solidFill>
              </a:rPr>
              <a:t>Les objectifs du suivi évaluation : l’exemple du Partenariat Mondial pour l’Education (PME)</a:t>
            </a: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81E4A58-353D-44AE-B2FC-2A74E2E400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7550402" y="2455479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98BA9BCD-F2D0-0D48-9051-05CBBFED2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308" y="591344"/>
            <a:ext cx="6906491" cy="558561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/>
              <a:t>La </a:t>
            </a:r>
            <a:r>
              <a:rPr lang="en-GB" sz="2000">
                <a:hlinkClick r:id="rId2"/>
              </a:rPr>
              <a:t>stratégie de suivi et d'évaluation</a:t>
            </a:r>
            <a:r>
              <a:rPr lang="en-GB" sz="2000"/>
              <a:t> du GPE </a:t>
            </a:r>
            <a:r>
              <a:rPr lang="en-GB" sz="2000" err="1"/>
              <a:t>vise</a:t>
            </a:r>
            <a:r>
              <a:rPr lang="en-GB" sz="2000"/>
              <a:t> </a:t>
            </a:r>
            <a:r>
              <a:rPr lang="en-GB" sz="2000" err="1"/>
              <a:t>à</a:t>
            </a:r>
            <a:r>
              <a:rPr lang="en-GB" sz="2000"/>
              <a:t> </a:t>
            </a:r>
            <a:r>
              <a:rPr lang="en-GB" sz="2000" err="1"/>
              <a:t>générer</a:t>
            </a:r>
            <a:r>
              <a:rPr lang="en-GB" sz="2000"/>
              <a:t> des </a:t>
            </a:r>
            <a:r>
              <a:rPr lang="en-GB" sz="2000" err="1"/>
              <a:t>données</a:t>
            </a:r>
            <a:r>
              <a:rPr lang="en-GB" sz="2000"/>
              <a:t> </a:t>
            </a:r>
            <a:r>
              <a:rPr lang="en-GB" sz="2000" err="1"/>
              <a:t>probantes</a:t>
            </a:r>
            <a:r>
              <a:rPr lang="en-GB" sz="2000"/>
              <a:t> </a:t>
            </a:r>
            <a:r>
              <a:rPr lang="en-GB" sz="2000" err="1"/>
              <a:t>susceptibles</a:t>
            </a:r>
            <a:r>
              <a:rPr lang="en-GB" sz="2000"/>
              <a:t> de </a:t>
            </a:r>
            <a:r>
              <a:rPr lang="en-GB" sz="2000" err="1"/>
              <a:t>permettre</a:t>
            </a:r>
            <a:r>
              <a:rPr lang="en-GB" sz="2000"/>
              <a:t> au </a:t>
            </a:r>
            <a:r>
              <a:rPr lang="en-GB" sz="2000" err="1"/>
              <a:t>Partenariat</a:t>
            </a:r>
            <a:r>
              <a:rPr lang="en-GB" sz="2000"/>
              <a:t> de </a:t>
            </a:r>
            <a:r>
              <a:rPr lang="en-GB" sz="2000" err="1"/>
              <a:t>tirer</a:t>
            </a:r>
            <a:r>
              <a:rPr lang="en-GB" sz="2000"/>
              <a:t> des </a:t>
            </a:r>
            <a:r>
              <a:rPr lang="en-GB" sz="2000" err="1"/>
              <a:t>leçons</a:t>
            </a:r>
            <a:r>
              <a:rPr lang="en-GB" sz="2000"/>
              <a:t> sur </a:t>
            </a:r>
            <a:r>
              <a:rPr lang="en-GB" sz="2000" err="1"/>
              <a:t>ce</a:t>
            </a:r>
            <a:r>
              <a:rPr lang="en-GB" sz="2000"/>
              <a:t> qui </a:t>
            </a:r>
            <a:r>
              <a:rPr lang="en-GB" sz="2000" err="1"/>
              <a:t>marche</a:t>
            </a:r>
            <a:r>
              <a:rPr lang="en-GB" sz="2000"/>
              <a:t> </a:t>
            </a:r>
            <a:r>
              <a:rPr lang="en-GB" sz="2000" err="1"/>
              <a:t>ou</a:t>
            </a:r>
            <a:r>
              <a:rPr lang="en-GB" sz="2000"/>
              <a:t> pas, </a:t>
            </a:r>
            <a:r>
              <a:rPr lang="en-GB" sz="2000" err="1"/>
              <a:t>d’améliorer</a:t>
            </a:r>
            <a:r>
              <a:rPr lang="en-GB" sz="2000"/>
              <a:t> </a:t>
            </a:r>
            <a:r>
              <a:rPr lang="en-GB" sz="2000" err="1"/>
              <a:t>ses</a:t>
            </a:r>
            <a:r>
              <a:rPr lang="en-GB" sz="2000"/>
              <a:t> </a:t>
            </a:r>
            <a:r>
              <a:rPr lang="en-GB" sz="2000" err="1"/>
              <a:t>compétences</a:t>
            </a:r>
            <a:r>
              <a:rPr lang="en-GB" sz="2000"/>
              <a:t> et de </a:t>
            </a:r>
            <a:r>
              <a:rPr lang="en-GB" sz="2000" err="1"/>
              <a:t>rendre</a:t>
            </a:r>
            <a:r>
              <a:rPr lang="en-GB" sz="2000"/>
              <a:t> des </a:t>
            </a:r>
            <a:r>
              <a:rPr lang="en-GB" sz="2000" err="1"/>
              <a:t>comptes</a:t>
            </a:r>
            <a:r>
              <a:rPr lang="en-GB" sz="2000"/>
              <a:t> </a:t>
            </a:r>
            <a:r>
              <a:rPr lang="en-GB" sz="2000" err="1"/>
              <a:t>à</a:t>
            </a:r>
            <a:r>
              <a:rPr lang="en-GB" sz="2000"/>
              <a:t> </a:t>
            </a:r>
            <a:r>
              <a:rPr lang="en-GB" sz="2000" err="1"/>
              <a:t>ses</a:t>
            </a:r>
            <a:r>
              <a:rPr lang="en-GB" sz="2000"/>
              <a:t> </a:t>
            </a:r>
            <a:r>
              <a:rPr lang="en-GB" sz="2000" err="1"/>
              <a:t>mandants</a:t>
            </a:r>
            <a:r>
              <a:rPr lang="en-GB" sz="2000"/>
              <a:t>.</a:t>
            </a:r>
          </a:p>
          <a:p>
            <a:pPr marL="0" indent="0">
              <a:buNone/>
            </a:pPr>
            <a:r>
              <a:rPr lang="en-GB" sz="2000" err="1"/>
              <a:t>L'objectif</a:t>
            </a:r>
            <a:r>
              <a:rPr lang="en-GB" sz="2000"/>
              <a:t> de la </a:t>
            </a:r>
            <a:r>
              <a:rPr lang="en-GB" sz="2000" err="1"/>
              <a:t>stratégie</a:t>
            </a:r>
            <a:r>
              <a:rPr lang="en-GB" sz="2000"/>
              <a:t> de </a:t>
            </a:r>
            <a:r>
              <a:rPr lang="en-GB" sz="2000" err="1"/>
              <a:t>suivi</a:t>
            </a:r>
            <a:r>
              <a:rPr lang="en-GB" sz="2000"/>
              <a:t> et </a:t>
            </a:r>
            <a:r>
              <a:rPr lang="en-GB" sz="2000" err="1"/>
              <a:t>d'évaluation</a:t>
            </a:r>
            <a:r>
              <a:rPr lang="en-GB" sz="2000"/>
              <a:t> du GPE </a:t>
            </a:r>
            <a:r>
              <a:rPr lang="en-GB" sz="2000" err="1"/>
              <a:t>est</a:t>
            </a:r>
            <a:r>
              <a:rPr lang="en-GB" sz="2000"/>
              <a:t> de </a:t>
            </a:r>
            <a:r>
              <a:rPr lang="en-GB" sz="2000" err="1"/>
              <a:t>comprendre</a:t>
            </a:r>
            <a:r>
              <a:rPr lang="en-GB" sz="2000"/>
              <a:t> a </a:t>
            </a:r>
            <a:r>
              <a:rPr lang="en-GB" sz="2000" err="1"/>
              <a:t>quel</a:t>
            </a:r>
            <a:r>
              <a:rPr lang="en-GB" sz="2000"/>
              <a:t> point le </a:t>
            </a:r>
            <a:r>
              <a:rPr lang="en-GB" sz="2000" err="1"/>
              <a:t>partenariat</a:t>
            </a:r>
            <a:r>
              <a:rPr lang="en-GB" sz="2000"/>
              <a:t> </a:t>
            </a:r>
            <a:r>
              <a:rPr lang="en-GB" sz="2000" err="1"/>
              <a:t>réalise</a:t>
            </a:r>
            <a:r>
              <a:rPr lang="en-GB" sz="2000"/>
              <a:t> les </a:t>
            </a:r>
            <a:r>
              <a:rPr lang="en-GB" sz="2000" err="1"/>
              <a:t>objectifs</a:t>
            </a:r>
            <a:r>
              <a:rPr lang="en-GB" sz="2000"/>
              <a:t> </a:t>
            </a:r>
            <a:r>
              <a:rPr lang="en-GB" sz="2000" err="1"/>
              <a:t>inclus</a:t>
            </a:r>
            <a:r>
              <a:rPr lang="en-GB" sz="2000"/>
              <a:t> dans son plan </a:t>
            </a:r>
            <a:r>
              <a:rPr lang="en-GB" sz="2000" err="1"/>
              <a:t>stratégique</a:t>
            </a:r>
            <a:r>
              <a:rPr lang="en-GB" sz="2000"/>
              <a:t>, GPE 2020. </a:t>
            </a:r>
          </a:p>
          <a:p>
            <a:pPr marL="0" indent="0">
              <a:buNone/>
            </a:pPr>
            <a:r>
              <a:rPr lang="en-GB" sz="2000"/>
              <a:t>Il y a trois </a:t>
            </a:r>
            <a:r>
              <a:rPr lang="en-GB" sz="2000" err="1"/>
              <a:t>objectifs</a:t>
            </a:r>
            <a:r>
              <a:rPr lang="en-GB" sz="2000"/>
              <a:t> </a:t>
            </a:r>
            <a:r>
              <a:rPr lang="en-GB" sz="2000" err="1"/>
              <a:t>principaux</a:t>
            </a:r>
            <a:r>
              <a:rPr lang="en-GB" sz="2000"/>
              <a:t>: </a:t>
            </a:r>
          </a:p>
          <a:p>
            <a:r>
              <a:rPr lang="en-GB" sz="2000" err="1"/>
              <a:t>renforcer</a:t>
            </a:r>
            <a:r>
              <a:rPr lang="en-GB" sz="2000"/>
              <a:t> la </a:t>
            </a:r>
            <a:r>
              <a:rPr lang="en-GB" sz="2000" err="1"/>
              <a:t>reddition</a:t>
            </a:r>
            <a:r>
              <a:rPr lang="en-GB" sz="2000"/>
              <a:t> de </a:t>
            </a:r>
            <a:r>
              <a:rPr lang="en-GB" sz="2000" err="1"/>
              <a:t>compte</a:t>
            </a:r>
            <a:r>
              <a:rPr lang="en-GB" sz="2000"/>
              <a:t> au </a:t>
            </a:r>
            <a:r>
              <a:rPr lang="en-GB" sz="2000" err="1"/>
              <a:t>sujet</a:t>
            </a:r>
            <a:r>
              <a:rPr lang="en-GB" sz="2000"/>
              <a:t> du travail du GPE ; </a:t>
            </a:r>
          </a:p>
          <a:p>
            <a:r>
              <a:rPr lang="en-GB" sz="2000" err="1"/>
              <a:t>stimuler</a:t>
            </a:r>
            <a:r>
              <a:rPr lang="en-GB" sz="2000"/>
              <a:t> </a:t>
            </a:r>
            <a:r>
              <a:rPr lang="en-GB" sz="2000" err="1"/>
              <a:t>l'apprentissage</a:t>
            </a:r>
            <a:r>
              <a:rPr lang="en-GB" sz="2000"/>
              <a:t> et </a:t>
            </a:r>
            <a:r>
              <a:rPr lang="en-GB" sz="2000" err="1"/>
              <a:t>l'amélioration</a:t>
            </a:r>
            <a:r>
              <a:rPr lang="en-GB" sz="2000"/>
              <a:t> de la performance </a:t>
            </a:r>
            <a:r>
              <a:rPr lang="en-GB" sz="2000" err="1"/>
              <a:t>à</a:t>
            </a:r>
            <a:r>
              <a:rPr lang="en-GB" sz="2000"/>
              <a:t> travers le </a:t>
            </a:r>
            <a:r>
              <a:rPr lang="en-GB" sz="2000" err="1"/>
              <a:t>partenariat</a:t>
            </a:r>
            <a:r>
              <a:rPr lang="en-GB" sz="2000"/>
              <a:t>; </a:t>
            </a:r>
          </a:p>
          <a:p>
            <a:r>
              <a:rPr lang="en-GB" sz="2000"/>
              <a:t>et </a:t>
            </a:r>
            <a:r>
              <a:rPr lang="en-GB" sz="2000" err="1"/>
              <a:t>faciliter</a:t>
            </a:r>
            <a:r>
              <a:rPr lang="en-GB" sz="2000"/>
              <a:t> la prise de </a:t>
            </a:r>
            <a:r>
              <a:rPr lang="en-GB" sz="2000" err="1"/>
              <a:t>décision</a:t>
            </a:r>
            <a:r>
              <a:rPr lang="en-GB" sz="2000"/>
              <a:t> par le Conseil </a:t>
            </a:r>
            <a:r>
              <a:rPr lang="en-GB" sz="2000" err="1"/>
              <a:t>d'administration</a:t>
            </a:r>
            <a:r>
              <a:rPr lang="en-GB" sz="2000"/>
              <a:t>, le </a:t>
            </a:r>
            <a:r>
              <a:rPr lang="en-GB" sz="2000" err="1"/>
              <a:t>Secrétariat</a:t>
            </a:r>
            <a:r>
              <a:rPr lang="en-GB" sz="2000"/>
              <a:t> et les parties </a:t>
            </a:r>
            <a:r>
              <a:rPr lang="en-GB" sz="2000" err="1"/>
              <a:t>prenantes</a:t>
            </a:r>
            <a:r>
              <a:rPr lang="en-GB" sz="2000"/>
              <a:t> </a:t>
            </a:r>
            <a:r>
              <a:rPr lang="en-GB" sz="2000" err="1"/>
              <a:t>nationales</a:t>
            </a:r>
            <a:r>
              <a:rPr lang="en-GB" sz="2000"/>
              <a:t>.</a:t>
            </a:r>
          </a:p>
          <a:p>
            <a:pPr marL="0" indent="0">
              <a:buNone/>
            </a:pPr>
            <a:r>
              <a:rPr lang="en-GB" sz="2000">
                <a:hlinkClick r:id="rId2"/>
              </a:rPr>
              <a:t>https://www.globalpartnership.org/fr/content/strategie-de-suivi-et-devaluation-du-gpe-juillet-2017</a:t>
            </a:r>
            <a:endParaRPr lang="en-GB" sz="2000"/>
          </a:p>
          <a:p>
            <a:pPr marL="0" indent="0">
              <a:buNone/>
            </a:pPr>
            <a:endParaRPr lang="en-FR" sz="2000"/>
          </a:p>
        </p:txBody>
      </p:sp>
    </p:spTree>
    <p:extLst>
      <p:ext uri="{BB962C8B-B14F-4D97-AF65-F5344CB8AC3E}">
        <p14:creationId xmlns:p14="http://schemas.microsoft.com/office/powerpoint/2010/main" val="18220107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B8CAA8-FEB6-F148-AB2A-E6F8AEA7DB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FR" sz="6000">
                <a:solidFill>
                  <a:schemeClr val="bg1"/>
                </a:solidFill>
              </a:rPr>
              <a:t>Concepts et définitions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506AFF1-4CD0-4AD7-987D-BBBC66C0D42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4099112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330668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8C3900-B8A1-4965-88E6-CBCBFE067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04825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4B401E-4E83-F740-BF04-8C14087492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24568"/>
            <a:ext cx="3766457" cy="5412920"/>
          </a:xfrm>
        </p:spPr>
        <p:txBody>
          <a:bodyPr>
            <a:normAutofit/>
          </a:bodyPr>
          <a:lstStyle/>
          <a:p>
            <a:r>
              <a:rPr lang="en-FR">
                <a:solidFill>
                  <a:srgbClr val="FFFFFF"/>
                </a:solidFill>
              </a:rPr>
              <a:t>Les mécanismes de suivi : les revues sectorielles conjointes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A7C217-A4B7-8649-8B81-C5EA148D3B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00700" y="624568"/>
            <a:ext cx="5753098" cy="5412920"/>
          </a:xfrm>
        </p:spPr>
        <p:txBody>
          <a:bodyPr anchor="ctr">
            <a:normAutofit lnSpcReduction="10000"/>
          </a:bodyPr>
          <a:lstStyle/>
          <a:p>
            <a:r>
              <a:rPr lang="en-GB" sz="2000" dirty="0" err="1"/>
              <a:t>L’objectif</a:t>
            </a:r>
            <a:r>
              <a:rPr lang="en-GB" sz="2000" dirty="0"/>
              <a:t> de </a:t>
            </a:r>
            <a:r>
              <a:rPr lang="en-GB" sz="2000" dirty="0" err="1"/>
              <a:t>ces</a:t>
            </a:r>
            <a:r>
              <a:rPr lang="en-GB" sz="2000" dirty="0"/>
              <a:t> revue </a:t>
            </a:r>
            <a:r>
              <a:rPr lang="en-GB" sz="2000" dirty="0" err="1"/>
              <a:t>est</a:t>
            </a:r>
            <a:r>
              <a:rPr lang="en-GB" sz="2000" dirty="0"/>
              <a:t> de </a:t>
            </a:r>
            <a:r>
              <a:rPr lang="en-GB" sz="2000" dirty="0" err="1"/>
              <a:t>renforcer</a:t>
            </a:r>
            <a:r>
              <a:rPr lang="en-GB" sz="2000" dirty="0"/>
              <a:t> le cadre de dialogue </a:t>
            </a:r>
            <a:r>
              <a:rPr lang="en-GB" sz="2000" dirty="0" err="1"/>
              <a:t>sectoriel</a:t>
            </a:r>
            <a:r>
              <a:rPr lang="en-GB" sz="2000" dirty="0"/>
              <a:t> et </a:t>
            </a:r>
            <a:r>
              <a:rPr lang="en-GB" sz="2000" dirty="0" err="1"/>
              <a:t>d’assurer</a:t>
            </a:r>
            <a:r>
              <a:rPr lang="en-GB" sz="2000" dirty="0"/>
              <a:t> un </a:t>
            </a:r>
            <a:r>
              <a:rPr lang="en-GB" sz="2000" dirty="0" err="1"/>
              <a:t>suivi</a:t>
            </a:r>
            <a:r>
              <a:rPr lang="en-GB" sz="2000" dirty="0"/>
              <a:t> conjoint de la mise </a:t>
            </a:r>
            <a:r>
              <a:rPr lang="en-GB" sz="2000" dirty="0" err="1"/>
              <a:t>en</a:t>
            </a:r>
            <a:r>
              <a:rPr lang="en-GB" sz="2000" dirty="0"/>
              <a:t> </a:t>
            </a:r>
            <a:r>
              <a:rPr lang="en-GB" sz="2000" dirty="0" err="1"/>
              <a:t>œuvre</a:t>
            </a:r>
            <a:r>
              <a:rPr lang="en-GB" sz="2000" dirty="0"/>
              <a:t> du plan </a:t>
            </a:r>
            <a:r>
              <a:rPr lang="en-GB" sz="2000" dirty="0" err="1"/>
              <a:t>sectoriel</a:t>
            </a:r>
            <a:r>
              <a:rPr lang="en-GB" sz="2000" dirty="0"/>
              <a:t> de </a:t>
            </a:r>
            <a:r>
              <a:rPr lang="en-GB" sz="2000" dirty="0" err="1"/>
              <a:t>l'education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Elles</a:t>
            </a:r>
            <a:r>
              <a:rPr lang="en-GB" sz="2000" dirty="0"/>
              <a:t> </a:t>
            </a:r>
            <a:r>
              <a:rPr lang="en-GB" sz="2000" dirty="0" err="1"/>
              <a:t>sont</a:t>
            </a:r>
            <a:r>
              <a:rPr lang="en-GB" sz="2000" dirty="0"/>
              <a:t> </a:t>
            </a:r>
            <a:r>
              <a:rPr lang="en-GB" sz="2000" dirty="0" err="1"/>
              <a:t>organisées</a:t>
            </a:r>
            <a:r>
              <a:rPr lang="en-GB" sz="2000" dirty="0"/>
              <a:t> </a:t>
            </a:r>
            <a:r>
              <a:rPr lang="en-GB" sz="2000" dirty="0" err="1"/>
              <a:t>annuellement</a:t>
            </a:r>
            <a:r>
              <a:rPr lang="en-GB" sz="2000" dirty="0"/>
              <a:t> et </a:t>
            </a:r>
            <a:r>
              <a:rPr lang="en-GB" sz="2000" dirty="0" err="1"/>
              <a:t>sont</a:t>
            </a:r>
            <a:r>
              <a:rPr lang="en-GB" sz="2000" dirty="0"/>
              <a:t> </a:t>
            </a:r>
            <a:r>
              <a:rPr lang="en-GB" sz="2000" dirty="0" err="1"/>
              <a:t>censés</a:t>
            </a:r>
            <a:r>
              <a:rPr lang="en-GB" sz="2000" dirty="0"/>
              <a:t> </a:t>
            </a:r>
            <a:r>
              <a:rPr lang="en-GB" sz="2000" dirty="0" err="1"/>
              <a:t>rassembler</a:t>
            </a:r>
            <a:r>
              <a:rPr lang="en-GB" sz="2000" dirty="0"/>
              <a:t> </a:t>
            </a:r>
            <a:r>
              <a:rPr lang="en-GB" sz="2000" dirty="0" err="1"/>
              <a:t>tous</a:t>
            </a:r>
            <a:r>
              <a:rPr lang="en-GB" sz="2000" dirty="0"/>
              <a:t> les </a:t>
            </a:r>
            <a:r>
              <a:rPr lang="en-GB" sz="2000" dirty="0" err="1"/>
              <a:t>acteurs</a:t>
            </a:r>
            <a:r>
              <a:rPr lang="en-GB" sz="2000" dirty="0"/>
              <a:t> du </a:t>
            </a:r>
            <a:r>
              <a:rPr lang="en-GB" sz="2000" dirty="0" err="1"/>
              <a:t>système</a:t>
            </a:r>
            <a:r>
              <a:rPr lang="en-GB" sz="2000" dirty="0"/>
              <a:t> </a:t>
            </a:r>
            <a:r>
              <a:rPr lang="en-GB" sz="2000" dirty="0" err="1"/>
              <a:t>éducatif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Mais</a:t>
            </a:r>
            <a:r>
              <a:rPr lang="en-GB" sz="2000" dirty="0"/>
              <a:t> le PME note </a:t>
            </a:r>
            <a:r>
              <a:rPr lang="en-GB" sz="2000" dirty="0" err="1"/>
              <a:t>en</a:t>
            </a:r>
            <a:r>
              <a:rPr lang="en-GB" sz="2000" dirty="0"/>
              <a:t> 2017 : “</a:t>
            </a:r>
            <a:r>
              <a:rPr lang="fr-FR" sz="2000" dirty="0"/>
              <a:t>« La faible assiduité́ des associations de parents d’élèves (présentes dans seulement la moitié́ des revues sectorielles conjointes pour lesquelles les informations sont disponibles) </a:t>
            </a:r>
            <a:r>
              <a:rPr lang="fr-FR" sz="2000" b="1" dirty="0"/>
              <a:t>et des syndicats d’enseignants (dans seulement un tiers des revues sectorielles conjointes examinées) </a:t>
            </a:r>
            <a:r>
              <a:rPr lang="fr-FR" sz="2000" dirty="0"/>
              <a:t>est également préoccupante. </a:t>
            </a:r>
          </a:p>
          <a:p>
            <a:r>
              <a:rPr lang="fr-FR" sz="2000" dirty="0"/>
              <a:t>Etant donné qu’ils sont à la fois les principaux bénéficiaires de la politique sectorielle et des prestataires de services publics, les associations de parents et les </a:t>
            </a:r>
            <a:r>
              <a:rPr lang="fr-FR" sz="2000" b="1" dirty="0"/>
              <a:t>syndicats d’enseignants </a:t>
            </a:r>
            <a:r>
              <a:rPr lang="fr-FR" sz="2000" dirty="0"/>
              <a:t>fournissent des  </a:t>
            </a:r>
            <a:r>
              <a:rPr lang="fr-FR" sz="2000" u="sng" dirty="0">
                <a:hlinkClick r:id="rId2"/>
              </a:rPr>
              <a:t>perspectives capitales sur les réalités du terrain</a:t>
            </a:r>
            <a:r>
              <a:rPr lang="fr-FR" sz="2000" dirty="0"/>
              <a:t>.»  GPE (2017)</a:t>
            </a:r>
            <a:r>
              <a:rPr lang="en-FR" sz="20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169983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46C302-1285-FE44-A756-2C599B3F9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en-FR" sz="6000">
                <a:solidFill>
                  <a:schemeClr val="bg1"/>
                </a:solidFill>
              </a:rPr>
              <a:t>L’important est-il de participer ?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B1D2A14-6D83-4F0B-A846-3AA1D721DB0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177314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162456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49D73B-2DD3-F84A-A89C-7A5C06B91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FR">
                <a:solidFill>
                  <a:schemeClr val="bg1"/>
                </a:solidFill>
              </a:rPr>
              <a:t>Les outils du suivi évaluation</a:t>
            </a:r>
          </a:p>
        </p:txBody>
      </p:sp>
      <p:pic>
        <p:nvPicPr>
          <p:cNvPr id="5" name="Picture 4" descr="A picture containing text, sign, screenshot&#10;&#10;Description automatically generated">
            <a:extLst>
              <a:ext uri="{FF2B5EF4-FFF2-40B4-BE49-F238E27FC236}">
                <a16:creationId xmlns:a16="http://schemas.microsoft.com/office/drawing/2014/main" id="{7400823D-879D-E44E-9681-5A6327D03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7" r="4353" b="-1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2936-539D-6849-B9AB-931B9C6B5B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FR" sz="2200" b="1" dirty="0"/>
              <a:t>Cadre d’indicateurs ou cadre de résultats </a:t>
            </a:r>
            <a:r>
              <a:rPr lang="en-FR" sz="2200" dirty="0"/>
              <a:t>: un tableau d’indicateurs élaborés au moment de la conception du plan sectoriel avec une valeur de base et des cibles.</a:t>
            </a:r>
          </a:p>
          <a:p>
            <a:r>
              <a:rPr lang="en-FR" sz="2200" dirty="0"/>
              <a:t>Les indicateurs couvrent les différents aspects de l’éducation : accès, qualité, financement, gouvernance…</a:t>
            </a:r>
          </a:p>
        </p:txBody>
      </p:sp>
    </p:spTree>
    <p:extLst>
      <p:ext uri="{BB962C8B-B14F-4D97-AF65-F5344CB8AC3E}">
        <p14:creationId xmlns:p14="http://schemas.microsoft.com/office/powerpoint/2010/main" val="10972840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8BF9A2-116F-CE4A-B1C0-8C244BD82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FR">
                <a:solidFill>
                  <a:schemeClr val="bg1"/>
                </a:solidFill>
              </a:rPr>
              <a:t>Un exemple d’indicateur au Sénégal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4DBCE7AE-6E37-9446-829A-90E4612CD2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714" r="9042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F67F6E-55B7-4FD1-A5CE-D3A8828A5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1369741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 txBox="1">
            <a:spLocks/>
          </p:cNvSpPr>
          <p:nvPr/>
        </p:nvSpPr>
        <p:spPr>
          <a:xfrm>
            <a:off x="76590" y="116632"/>
            <a:ext cx="11952000" cy="792000"/>
          </a:xfrm>
          <a:prstGeom prst="rect">
            <a:avLst/>
          </a:prstGeom>
          <a:solidFill>
            <a:srgbClr val="0070C0"/>
          </a:solidFill>
          <a:ln w="19050">
            <a:solidFill>
              <a:srgbClr val="FF0000"/>
            </a:solidFill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3200" b="1" dirty="0">
                <a:solidFill>
                  <a:schemeClr val="bg1"/>
                </a:solidFill>
                <a:latin typeface="Perpetua" panose="02020502060401020303" pitchFamily="18" charset="0"/>
              </a:rPr>
              <a:t>EA 2.6: L’efficience des dépenses d’éducation et de </a:t>
            </a:r>
          </a:p>
          <a:p>
            <a:pPr algn="ctr"/>
            <a:r>
              <a:rPr lang="fr-FR" sz="3200" b="1" dirty="0">
                <a:solidFill>
                  <a:schemeClr val="bg1"/>
                </a:solidFill>
                <a:latin typeface="Perpetua" panose="02020502060401020303" pitchFamily="18" charset="0"/>
              </a:rPr>
              <a:t>formation est améliorée</a:t>
            </a:r>
          </a:p>
        </p:txBody>
      </p:sp>
      <p:sp>
        <p:nvSpPr>
          <p:cNvPr id="16" name="Espace réservé du contenu 2"/>
          <p:cNvSpPr txBox="1">
            <a:spLocks/>
          </p:cNvSpPr>
          <p:nvPr/>
        </p:nvSpPr>
        <p:spPr>
          <a:xfrm>
            <a:off x="76590" y="1038705"/>
            <a:ext cx="5670634" cy="181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u="sng" dirty="0">
                <a:latin typeface="Perpetua" panose="02020502060401020303" pitchFamily="18" charset="0"/>
              </a:rPr>
              <a:t>Graphique 7</a:t>
            </a:r>
            <a:r>
              <a:rPr lang="fr-FR" sz="2400" b="1" dirty="0">
                <a:latin typeface="Perpetua" panose="02020502060401020303" pitchFamily="18" charset="0"/>
              </a:rPr>
              <a:t> : </a:t>
            </a:r>
          </a:p>
        </p:txBody>
      </p:sp>
      <p:sp>
        <p:nvSpPr>
          <p:cNvPr id="17" name="Espace réservé du contenu 2"/>
          <p:cNvSpPr txBox="1">
            <a:spLocks/>
          </p:cNvSpPr>
          <p:nvPr/>
        </p:nvSpPr>
        <p:spPr>
          <a:xfrm>
            <a:off x="6556020" y="1038705"/>
            <a:ext cx="5588616" cy="1812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r-FR" sz="2400" b="1" u="sng" dirty="0">
                <a:latin typeface="Perpetua" panose="02020502060401020303" pitchFamily="18" charset="0"/>
              </a:rPr>
              <a:t>Graphique 8</a:t>
            </a:r>
            <a:r>
              <a:rPr lang="fr-FR" sz="2400" b="1" dirty="0">
                <a:latin typeface="Perpetua" panose="02020502060401020303" pitchFamily="18" charset="0"/>
              </a:rPr>
              <a:t> : </a:t>
            </a:r>
          </a:p>
        </p:txBody>
      </p:sp>
      <p:graphicFrame>
        <p:nvGraphicFramePr>
          <p:cNvPr id="5" name="Graphique 4"/>
          <p:cNvGraphicFramePr>
            <a:graphicFrameLocks/>
          </p:cNvGraphicFramePr>
          <p:nvPr/>
        </p:nvGraphicFramePr>
        <p:xfrm>
          <a:off x="193040" y="1350068"/>
          <a:ext cx="5974080" cy="5132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Graphique 5"/>
          <p:cNvGraphicFramePr>
            <a:graphicFrameLocks/>
          </p:cNvGraphicFramePr>
          <p:nvPr/>
        </p:nvGraphicFramePr>
        <p:xfrm>
          <a:off x="6370320" y="1350068"/>
          <a:ext cx="5658270" cy="51320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127869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111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30FCC8-906A-2644-89F4-39ADF110E2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438559"/>
            <a:ext cx="3649704" cy="1881559"/>
          </a:xfrm>
        </p:spPr>
        <p:txBody>
          <a:bodyPr>
            <a:normAutofit/>
          </a:bodyPr>
          <a:lstStyle/>
          <a:p>
            <a:r>
              <a:rPr lang="en-FR" sz="3200">
                <a:solidFill>
                  <a:schemeClr val="bg1"/>
                </a:solidFill>
              </a:rPr>
              <a:t>Aide mémoire de revue sectorielle conjointe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19D08F-25DE-144D-A184-16B83B9B3B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2597" y="438559"/>
            <a:ext cx="6745314" cy="188155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FR" sz="2000">
                <a:solidFill>
                  <a:schemeClr val="bg1"/>
                </a:solidFill>
              </a:rPr>
              <a:t>En ligne sur le site du PME (mais beaucoup moins diffusés que par le passé globalement)</a:t>
            </a:r>
          </a:p>
          <a:p>
            <a:pPr marL="0" indent="0">
              <a:buNone/>
            </a:pPr>
            <a:r>
              <a:rPr lang="en-GB" sz="2000">
                <a:solidFill>
                  <a:schemeClr val="bg1"/>
                </a:solidFill>
                <a:hlinkClick r:id="rId2"/>
              </a:rPr>
              <a:t>https://www.globalpartnership.org/fr/content/aide-memoire-de-la-revue-sectorielle-conjointe-senegal-2019</a:t>
            </a:r>
            <a:endParaRPr lang="en-GB" sz="20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FR" sz="2000">
              <a:solidFill>
                <a:schemeClr val="bg1"/>
              </a:solidFill>
            </a:endParaRPr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DD895325-C68D-9A42-809F-7AE7BA7EE9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154" r="3" b="1995"/>
          <a:stretch/>
        </p:blipFill>
        <p:spPr>
          <a:xfrm>
            <a:off x="548639" y="2932193"/>
            <a:ext cx="5422392" cy="3182524"/>
          </a:xfrm>
          <a:prstGeom prst="rect">
            <a:avLst/>
          </a:prstGeom>
        </p:spPr>
      </p:pic>
      <p:pic>
        <p:nvPicPr>
          <p:cNvPr id="7" name="Picture 6" descr="Table&#10;&#10;Description automatically generated">
            <a:extLst>
              <a:ext uri="{FF2B5EF4-FFF2-40B4-BE49-F238E27FC236}">
                <a16:creationId xmlns:a16="http://schemas.microsoft.com/office/drawing/2014/main" id="{EC46BF75-00E4-9E41-9391-FC96A5EAE9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967" y="3262749"/>
            <a:ext cx="5422392" cy="252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6211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F146CB-29A5-834B-B5EA-E794AE685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  <a:hlinkClick r:id="rId2"/>
              </a:rPr>
              <a:t>https://fr-fr.facebook.com/feneco.untc</a:t>
            </a:r>
            <a:endParaRPr lang="en-US" sz="3200" kern="1200">
              <a:solidFill>
                <a:schemeClr val="bg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2D3C2C0-C595-2449-A8FE-93790CF080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551" b="14863"/>
          <a:stretch/>
        </p:blipFill>
        <p:spPr>
          <a:xfrm>
            <a:off x="2190024" y="1675227"/>
            <a:ext cx="7811951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9097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8E2478-784F-D845-85A9-56E1CF66F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000">
                <a:solidFill>
                  <a:srgbClr val="FFFFFF"/>
                </a:solidFill>
              </a:rPr>
              <a:t>Les rapport de performance : les exemples du Sénégal et du Ghana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Content Placeholder 4" descr="Text, letter&#10;&#10;Description automatically generated">
            <a:extLst>
              <a:ext uri="{FF2B5EF4-FFF2-40B4-BE49-F238E27FC236}">
                <a16:creationId xmlns:a16="http://schemas.microsoft.com/office/drawing/2014/main" id="{966A6437-29E4-514E-BFD0-EDFF9CBD4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20494" y="2426818"/>
            <a:ext cx="327806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D7A348DE-8353-CF41-BD93-8F3EF8AB2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9145" y="2426818"/>
            <a:ext cx="376777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657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1349309-4884-F546-9B51-319C28A94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FR">
                <a:solidFill>
                  <a:schemeClr val="bg1"/>
                </a:solidFill>
              </a:rPr>
              <a:t>L’exemple du Ghana</a:t>
            </a:r>
          </a:p>
        </p:txBody>
      </p:sp>
      <p:pic>
        <p:nvPicPr>
          <p:cNvPr id="5" name="Picture 4" descr="A picture containing text, different&#10;&#10;Description automatically generated">
            <a:extLst>
              <a:ext uri="{FF2B5EF4-FFF2-40B4-BE49-F238E27FC236}">
                <a16:creationId xmlns:a16="http://schemas.microsoft.com/office/drawing/2014/main" id="{177558FD-2103-474D-9740-EA877ABFC6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507" r="3" b="15987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039D8C-2B6C-7D4F-A3D7-306719BBE3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FR" sz="2200" dirty="0"/>
              <a:t>Rapport mis en ligne : </a:t>
            </a:r>
            <a:r>
              <a:rPr lang="en-GB" sz="2200" dirty="0">
                <a:hlinkClick r:id="rId3"/>
              </a:rPr>
              <a:t>https://www.globalpartnership.org/sites/default/files/document/file/2020-16-Ghana%20-%20ESP-IR.pdf</a:t>
            </a:r>
            <a:endParaRPr lang="en-FR" sz="2200" dirty="0"/>
          </a:p>
          <a:p>
            <a:r>
              <a:rPr lang="en-FR" sz="2200" dirty="0"/>
              <a:t>Discuté par la coalition de la société civile lors de la semaine de l’éducation</a:t>
            </a:r>
          </a:p>
          <a:p>
            <a:r>
              <a:rPr lang="en-GB" sz="2200" dirty="0">
                <a:hlinkClick r:id="rId4"/>
              </a:rPr>
              <a:t>https://www.facebook.com/www.gneccgh.org</a:t>
            </a:r>
            <a:endParaRPr lang="en-GB" sz="2200" dirty="0"/>
          </a:p>
          <a:p>
            <a:endParaRPr lang="en-FR" sz="2200" dirty="0"/>
          </a:p>
        </p:txBody>
      </p:sp>
    </p:spTree>
    <p:extLst>
      <p:ext uri="{BB962C8B-B14F-4D97-AF65-F5344CB8AC3E}">
        <p14:creationId xmlns:p14="http://schemas.microsoft.com/office/powerpoint/2010/main" val="1019656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4AC5506-6312-4701-8D3C-40187889A9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51752"/>
            <a:ext cx="12192000" cy="73655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F0E948-1BCD-D740-B4C8-63EC4A054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532" y="643467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Bonne pratique : données et explication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29F54EA0-4875-BB49-AFEF-28F9798B92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69992" y="1675227"/>
            <a:ext cx="8252016" cy="439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151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e des pays ayant des rapports nationaux sur l’éducation (2017)">
            <a:hlinkClick r:id="rId2"/>
            <a:extLst>
              <a:ext uri="{FF2B5EF4-FFF2-40B4-BE49-F238E27FC236}">
                <a16:creationId xmlns:a16="http://schemas.microsoft.com/office/drawing/2014/main" id="{EBAC7FE5-1F8D-2B4C-8A14-9C4E2EFE3F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6" r="2222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15D7C5-38F8-2E47-9923-500D5B2A3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300" b="1">
                <a:solidFill>
                  <a:schemeClr val="tx1">
                    <a:lumMod val="85000"/>
                    <a:lumOff val="15000"/>
                  </a:schemeClr>
                </a:solidFill>
              </a:rPr>
              <a:t>Carte des pays ayant des rapports nationaux sur l’éducation (2017)</a:t>
            </a:r>
            <a:endParaRPr lang="en-US" sz="3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66522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595C1D-B501-C74F-9491-E74F1DAC1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085" y="422380"/>
            <a:ext cx="4560584" cy="112806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 err="1"/>
              <a:t>En</a:t>
            </a:r>
            <a:r>
              <a:rPr lang="en-US" sz="4000" dirty="0"/>
              <a:t> RDC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842F3-E618-814D-9FF3-5C9C390A506B}"/>
              </a:ext>
            </a:extLst>
          </p:cNvPr>
          <p:cNvSpPr txBox="1"/>
          <p:nvPr/>
        </p:nvSpPr>
        <p:spPr>
          <a:xfrm>
            <a:off x="159341" y="2089935"/>
            <a:ext cx="4990803" cy="42201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/>
              <a:t>Avec la mise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œuvre</a:t>
            </a:r>
            <a:r>
              <a:rPr lang="en-US" dirty="0"/>
              <a:t> de la </a:t>
            </a:r>
            <a:r>
              <a:rPr lang="en-US" dirty="0" err="1"/>
              <a:t>Stratégie</a:t>
            </a:r>
            <a:r>
              <a:rPr lang="en-US" dirty="0"/>
              <a:t> </a:t>
            </a:r>
            <a:r>
              <a:rPr lang="en-US" dirty="0" err="1"/>
              <a:t>sectorielle</a:t>
            </a:r>
            <a:r>
              <a:rPr lang="en-US" dirty="0"/>
              <a:t>, un dialogue </a:t>
            </a:r>
            <a:r>
              <a:rPr lang="en-US" dirty="0" err="1"/>
              <a:t>sectoriel</a:t>
            </a:r>
            <a:r>
              <a:rPr lang="en-US" dirty="0"/>
              <a:t> </a:t>
            </a:r>
            <a:r>
              <a:rPr lang="en-US" dirty="0" err="1"/>
              <a:t>renforcé</a:t>
            </a:r>
            <a:r>
              <a:rPr lang="en-US" dirty="0"/>
              <a:t> et permanent </a:t>
            </a:r>
            <a:r>
              <a:rPr lang="en-US" dirty="0" err="1"/>
              <a:t>s’est</a:t>
            </a:r>
            <a:r>
              <a:rPr lang="en-US" dirty="0"/>
              <a:t> </a:t>
            </a:r>
            <a:r>
              <a:rPr lang="en-US" dirty="0" err="1"/>
              <a:t>installé</a:t>
            </a:r>
            <a:r>
              <a:rPr lang="en-US" dirty="0"/>
              <a:t>. Ce dialogue </a:t>
            </a:r>
            <a:r>
              <a:rPr lang="en-US" dirty="0" err="1"/>
              <a:t>est</a:t>
            </a:r>
            <a:r>
              <a:rPr lang="en-US" dirty="0"/>
              <a:t> soutenu par </a:t>
            </a:r>
            <a:r>
              <a:rPr lang="en-US" dirty="0" err="1"/>
              <a:t>l’installation</a:t>
            </a:r>
            <a:r>
              <a:rPr lang="en-US" dirty="0"/>
              <a:t> du Cadre </a:t>
            </a:r>
            <a:r>
              <a:rPr lang="en-US" dirty="0" err="1"/>
              <a:t>Partenarial</a:t>
            </a:r>
            <a:r>
              <a:rPr lang="en-US" dirty="0"/>
              <a:t> de la </a:t>
            </a:r>
            <a:r>
              <a:rPr lang="en-US" dirty="0" err="1"/>
              <a:t>Stratégie</a:t>
            </a:r>
            <a:r>
              <a:rPr lang="en-US" dirty="0"/>
              <a:t> </a:t>
            </a:r>
            <a:r>
              <a:rPr lang="en-US" dirty="0" err="1"/>
              <a:t>Sectorielle</a:t>
            </a:r>
            <a:r>
              <a:rPr lang="en-US" dirty="0"/>
              <a:t> et par la </a:t>
            </a:r>
            <a:r>
              <a:rPr lang="en-US" dirty="0" err="1"/>
              <a:t>création</a:t>
            </a:r>
            <a:r>
              <a:rPr lang="en-US" dirty="0"/>
              <a:t> du </a:t>
            </a:r>
            <a:r>
              <a:rPr lang="en-US" b="1" dirty="0" err="1"/>
              <a:t>Secrétariat</a:t>
            </a:r>
            <a:r>
              <a:rPr lang="en-US" b="1" dirty="0"/>
              <a:t> Permanent </a:t>
            </a:r>
            <a:r>
              <a:rPr lang="en-US" b="1" dirty="0" err="1"/>
              <a:t>d’Appui</a:t>
            </a:r>
            <a:r>
              <a:rPr lang="en-US" b="1" dirty="0"/>
              <a:t> et de Coordination du </a:t>
            </a:r>
            <a:r>
              <a:rPr lang="en-US" b="1" dirty="0" err="1"/>
              <a:t>Secteur</a:t>
            </a:r>
            <a:r>
              <a:rPr lang="en-US" b="1" dirty="0"/>
              <a:t> de </a:t>
            </a:r>
            <a:r>
              <a:rPr lang="en-US" b="1" dirty="0" err="1"/>
              <a:t>l’Education</a:t>
            </a:r>
            <a:r>
              <a:rPr lang="en-US" b="1" dirty="0"/>
              <a:t> </a:t>
            </a:r>
            <a:r>
              <a:rPr lang="en-US" dirty="0"/>
              <a:t>(SPACE). 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outre</a:t>
            </a:r>
            <a:r>
              <a:rPr lang="en-US" dirty="0"/>
              <a:t>, le cadre </a:t>
            </a:r>
            <a:r>
              <a:rPr lang="en-US" dirty="0" err="1"/>
              <a:t>institutionnel</a:t>
            </a:r>
            <a:r>
              <a:rPr lang="en-US" dirty="0"/>
              <a:t> de la SSEF a </a:t>
            </a:r>
            <a:r>
              <a:rPr lang="en-US" dirty="0" err="1"/>
              <a:t>prévu</a:t>
            </a:r>
            <a:r>
              <a:rPr lang="en-US" dirty="0"/>
              <a:t> des </a:t>
            </a:r>
            <a:r>
              <a:rPr lang="en-US" dirty="0" err="1"/>
              <a:t>organes</a:t>
            </a:r>
            <a:r>
              <a:rPr lang="en-US" dirty="0"/>
              <a:t> de pilotage, de coordination, de concertation et de </a:t>
            </a:r>
            <a:r>
              <a:rPr lang="en-US" dirty="0" err="1"/>
              <a:t>suivi</a:t>
            </a:r>
            <a:r>
              <a:rPr lang="en-US" dirty="0"/>
              <a:t>/</a:t>
            </a:r>
            <a:r>
              <a:rPr lang="en-US" dirty="0" err="1"/>
              <a:t>évaluation</a:t>
            </a:r>
            <a:r>
              <a:rPr lang="en-US" dirty="0"/>
              <a:t> qui </a:t>
            </a:r>
            <a:r>
              <a:rPr lang="en-US" dirty="0" err="1"/>
              <a:t>précisent</a:t>
            </a:r>
            <a:r>
              <a:rPr lang="en-US" dirty="0"/>
              <a:t> les </a:t>
            </a:r>
            <a:r>
              <a:rPr lang="en-US" dirty="0" err="1"/>
              <a:t>responsabilités</a:t>
            </a:r>
            <a:r>
              <a:rPr lang="en-US" dirty="0"/>
              <a:t> des institutions et des </a:t>
            </a:r>
            <a:r>
              <a:rPr lang="en-US" dirty="0" err="1"/>
              <a:t>acteurs</a:t>
            </a:r>
            <a:r>
              <a:rPr lang="en-US" dirty="0"/>
              <a:t> du </a:t>
            </a:r>
            <a:r>
              <a:rPr lang="en-US" dirty="0" err="1"/>
              <a:t>système</a:t>
            </a:r>
            <a:r>
              <a:rPr lang="en-US" dirty="0"/>
              <a:t> aux </a:t>
            </a:r>
            <a:r>
              <a:rPr lang="en-US" dirty="0" err="1"/>
              <a:t>différentes</a:t>
            </a:r>
            <a:r>
              <a:rPr lang="en-US" dirty="0"/>
              <a:t> étapes de mise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œuvre</a:t>
            </a:r>
            <a:r>
              <a:rPr lang="en-US" dirty="0"/>
              <a:t> et de </a:t>
            </a:r>
            <a:r>
              <a:rPr lang="en-US" dirty="0" err="1"/>
              <a:t>suiviévaluation</a:t>
            </a:r>
            <a:r>
              <a:rPr lang="en-US" dirty="0"/>
              <a:t> de la </a:t>
            </a:r>
            <a:r>
              <a:rPr lang="en-US" dirty="0" err="1"/>
              <a:t>Stratégie</a:t>
            </a:r>
            <a:r>
              <a:rPr lang="en-US" dirty="0"/>
              <a:t> </a:t>
            </a:r>
            <a:r>
              <a:rPr lang="en-US" dirty="0" err="1"/>
              <a:t>sectorielle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GB" dirty="0" err="1"/>
              <a:t>Aussi</a:t>
            </a:r>
            <a:r>
              <a:rPr lang="en-GB" dirty="0"/>
              <a:t>, </a:t>
            </a:r>
            <a:r>
              <a:rPr lang="en-GB" dirty="0" err="1"/>
              <a:t>à</a:t>
            </a:r>
            <a:r>
              <a:rPr lang="en-GB" dirty="0"/>
              <a:t> </a:t>
            </a:r>
            <a:r>
              <a:rPr lang="en-GB" dirty="0" err="1"/>
              <a:t>l’occasion</a:t>
            </a:r>
            <a:r>
              <a:rPr lang="en-GB" dirty="0"/>
              <a:t> de </a:t>
            </a:r>
            <a:r>
              <a:rPr lang="en-GB" dirty="0" err="1"/>
              <a:t>l’endossement</a:t>
            </a:r>
            <a:r>
              <a:rPr lang="en-GB" dirty="0"/>
              <a:t> de la SSEF et dans le cadre d’un « </a:t>
            </a:r>
            <a:r>
              <a:rPr lang="en-GB" b="1" dirty="0" err="1"/>
              <a:t>pacte</a:t>
            </a:r>
            <a:r>
              <a:rPr lang="en-GB" b="1" dirty="0"/>
              <a:t> de </a:t>
            </a:r>
            <a:r>
              <a:rPr lang="en-GB" b="1" dirty="0" err="1"/>
              <a:t>redevabilité</a:t>
            </a:r>
            <a:r>
              <a:rPr lang="en-GB" b="1" dirty="0"/>
              <a:t> </a:t>
            </a:r>
            <a:r>
              <a:rPr lang="en-GB" b="1" dirty="0" err="1"/>
              <a:t>mutuelle</a:t>
            </a:r>
            <a:r>
              <a:rPr lang="en-GB" b="1" dirty="0"/>
              <a:t> », </a:t>
            </a:r>
            <a:r>
              <a:rPr lang="en-GB" dirty="0"/>
              <a:t>le </a:t>
            </a:r>
            <a:r>
              <a:rPr lang="en-GB" dirty="0" err="1"/>
              <a:t>Gouvernement</a:t>
            </a:r>
            <a:r>
              <a:rPr lang="en-GB" dirty="0"/>
              <a:t> de la RDC et les </a:t>
            </a:r>
            <a:r>
              <a:rPr lang="en-GB" dirty="0" err="1"/>
              <a:t>partenaires</a:t>
            </a:r>
            <a:r>
              <a:rPr lang="en-GB" dirty="0"/>
              <a:t> techniques et financiers, </a:t>
            </a:r>
            <a:r>
              <a:rPr lang="en-GB" dirty="0" err="1"/>
              <a:t>avaient</a:t>
            </a:r>
            <a:r>
              <a:rPr lang="en-GB" dirty="0"/>
              <a:t>, </a:t>
            </a:r>
            <a:r>
              <a:rPr lang="en-GB" dirty="0" err="1"/>
              <a:t>chacun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ce</a:t>
            </a:r>
            <a:r>
              <a:rPr lang="en-GB" dirty="0"/>
              <a:t> qui le </a:t>
            </a:r>
            <a:r>
              <a:rPr lang="en-GB" dirty="0" err="1"/>
              <a:t>concerne</a:t>
            </a:r>
            <a:r>
              <a:rPr lang="en-GB" dirty="0"/>
              <a:t>, pris des engagements </a:t>
            </a:r>
            <a:r>
              <a:rPr lang="en-GB" dirty="0" err="1"/>
              <a:t>majeurs</a:t>
            </a:r>
            <a:r>
              <a:rPr lang="en-GB" dirty="0"/>
              <a:t> sur le plan politique, </a:t>
            </a:r>
            <a:r>
              <a:rPr lang="en-GB" dirty="0" err="1"/>
              <a:t>stratégique</a:t>
            </a:r>
            <a:r>
              <a:rPr lang="en-GB" dirty="0"/>
              <a:t> et financier.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dirty="0" err="1"/>
              <a:t>Voir</a:t>
            </a:r>
            <a:r>
              <a:rPr lang="en-US" dirty="0"/>
              <a:t> </a:t>
            </a:r>
            <a:r>
              <a:rPr lang="en-US" dirty="0">
                <a:hlinkClick r:id="rId2"/>
              </a:rPr>
              <a:t>https://www.globalpartnership.org/sites/default/files/document/file/2020-05-DRC-%20JSR-ToR.pdf</a:t>
            </a:r>
            <a:endParaRPr lang="en-US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Text, map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4F5BFA0-0A26-3B4B-8199-426B9545D8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4102" r="-1" b="1059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3718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605C90-7F9D-4641-A330-5C0D1AC10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GB" sz="2100" dirty="0">
                <a:solidFill>
                  <a:schemeClr val="bg1"/>
                </a:solidFill>
              </a:rPr>
              <a:t>Rapport de mise </a:t>
            </a:r>
            <a:r>
              <a:rPr lang="en-GB" sz="2100" dirty="0" err="1">
                <a:solidFill>
                  <a:schemeClr val="bg1"/>
                </a:solidFill>
              </a:rPr>
              <a:t>en</a:t>
            </a:r>
            <a:r>
              <a:rPr lang="en-GB" sz="2100" dirty="0">
                <a:solidFill>
                  <a:schemeClr val="bg1"/>
                </a:solidFill>
              </a:rPr>
              <a:t> </a:t>
            </a:r>
            <a:r>
              <a:rPr lang="en-GB" sz="2100" dirty="0" err="1">
                <a:solidFill>
                  <a:schemeClr val="bg1"/>
                </a:solidFill>
              </a:rPr>
              <a:t>œuvre</a:t>
            </a:r>
            <a:r>
              <a:rPr lang="en-GB" sz="2100" dirty="0">
                <a:solidFill>
                  <a:schemeClr val="bg1"/>
                </a:solidFill>
              </a:rPr>
              <a:t> du plan </a:t>
            </a:r>
            <a:r>
              <a:rPr lang="en-GB" sz="2100" dirty="0" err="1">
                <a:solidFill>
                  <a:schemeClr val="bg1"/>
                </a:solidFill>
              </a:rPr>
              <a:t>sectoriel</a:t>
            </a:r>
            <a:r>
              <a:rPr lang="en-GB" sz="2100" dirty="0">
                <a:solidFill>
                  <a:schemeClr val="bg1"/>
                </a:solidFill>
              </a:rPr>
              <a:t> de </a:t>
            </a:r>
            <a:r>
              <a:rPr lang="en-GB" sz="2100" dirty="0" err="1">
                <a:solidFill>
                  <a:schemeClr val="bg1"/>
                </a:solidFill>
              </a:rPr>
              <a:t>l’éducation</a:t>
            </a:r>
            <a:r>
              <a:rPr lang="en-GB" sz="2100" dirty="0">
                <a:solidFill>
                  <a:schemeClr val="bg1"/>
                </a:solidFill>
              </a:rPr>
              <a:t>. </a:t>
            </a:r>
            <a:r>
              <a:rPr lang="en-GB" sz="2100" dirty="0" err="1">
                <a:solidFill>
                  <a:schemeClr val="bg1"/>
                </a:solidFill>
              </a:rPr>
              <a:t>République</a:t>
            </a:r>
            <a:r>
              <a:rPr lang="en-GB" sz="2100" dirty="0">
                <a:solidFill>
                  <a:schemeClr val="bg1"/>
                </a:solidFill>
              </a:rPr>
              <a:t> </a:t>
            </a:r>
            <a:r>
              <a:rPr lang="en-GB" sz="2100" dirty="0" err="1">
                <a:solidFill>
                  <a:schemeClr val="bg1"/>
                </a:solidFill>
              </a:rPr>
              <a:t>démocratique</a:t>
            </a:r>
            <a:r>
              <a:rPr lang="en-GB" sz="2100" dirty="0">
                <a:solidFill>
                  <a:schemeClr val="bg1"/>
                </a:solidFill>
              </a:rPr>
              <a:t> du Congo. 2019</a:t>
            </a:r>
            <a:br>
              <a:rPr lang="en-GB" sz="2100" dirty="0">
                <a:solidFill>
                  <a:schemeClr val="bg1"/>
                </a:solidFill>
              </a:rPr>
            </a:br>
            <a:endParaRPr lang="en-FR" sz="2100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E7D8AF2D-C666-A14B-8E43-EC1C86DBE76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694" r="1" b="44461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6D0CF94-E622-4C55-8BD7-1A53B4B5C1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GB" sz="2400" dirty="0" err="1">
                <a:solidFill>
                  <a:schemeClr val="bg1"/>
                </a:solidFill>
              </a:rPr>
              <a:t>voir</a:t>
            </a:r>
            <a:r>
              <a:rPr lang="en-GB" sz="2400" dirty="0">
                <a:solidFill>
                  <a:schemeClr val="bg1"/>
                </a:solidFill>
              </a:rPr>
              <a:t> </a:t>
            </a:r>
            <a:r>
              <a:rPr lang="en-GB" sz="2400" dirty="0">
                <a:solidFill>
                  <a:srgbClr val="0070C0"/>
                </a:solidFill>
                <a:hlinkClick r:id="rId3"/>
              </a:rPr>
              <a:t>https://www.globalpartnership.org/sites/default/files/document/file/2020-05-DRC-%20ESP-IR.pdf</a:t>
            </a:r>
            <a:endParaRPr lang="en-GB" sz="2400" dirty="0">
              <a:solidFill>
                <a:srgbClr val="0070C0"/>
              </a:solidFill>
            </a:endParaRPr>
          </a:p>
          <a:p>
            <a:endParaRPr lang="en-US" sz="2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8336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0812E9-F6C7-F242-9C39-1143A852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2186" y="585216"/>
            <a:ext cx="10301614" cy="567179"/>
          </a:xfrm>
        </p:spPr>
        <p:txBody>
          <a:bodyPr>
            <a:normAutofit fontScale="90000"/>
          </a:bodyPr>
          <a:lstStyle/>
          <a:p>
            <a:r>
              <a:rPr lang="en-FR">
                <a:solidFill>
                  <a:srgbClr val="FFFFFF"/>
                </a:solidFill>
              </a:rPr>
              <a:t>Le cadre de résultats congolais : un extrait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833D024-6407-E64E-9CCB-EE55874E8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6" r="3" b="3"/>
          <a:stretch/>
        </p:blipFill>
        <p:spPr>
          <a:xfrm>
            <a:off x="214357" y="2148839"/>
            <a:ext cx="7431429" cy="43616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D335D75E-CB48-4A50-8095-2BFA73850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endParaRPr lang="en-US" sz="2200"/>
          </a:p>
        </p:txBody>
      </p:sp>
    </p:spTree>
    <p:extLst>
      <p:ext uri="{BB962C8B-B14F-4D97-AF65-F5344CB8AC3E}">
        <p14:creationId xmlns:p14="http://schemas.microsoft.com/office/powerpoint/2010/main" val="40871093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812E9-F6C7-F242-9C39-1143A8527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FR">
                <a:solidFill>
                  <a:srgbClr val="FFFFFF"/>
                </a:solidFill>
              </a:rPr>
              <a:t>Le cadre de résultats congolais : un extrait</a:t>
            </a:r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E833D024-6407-E64E-9CCB-EE55874E8B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466" r="3" b="3"/>
          <a:stretch/>
        </p:blipFill>
        <p:spPr>
          <a:xfrm>
            <a:off x="841248" y="255661"/>
            <a:ext cx="10088690" cy="5921302"/>
          </a:xfrm>
          <a:prstGeom prst="rect">
            <a:avLst/>
          </a:prstGeom>
        </p:spPr>
      </p:pic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0A047235-5522-2145-9C5C-49A1ACC0BC47}"/>
              </a:ext>
            </a:extLst>
          </p:cNvPr>
          <p:cNvCxnSpPr/>
          <p:nvPr/>
        </p:nvCxnSpPr>
        <p:spPr>
          <a:xfrm flipH="1" flipV="1">
            <a:off x="7208533" y="6188446"/>
            <a:ext cx="1377863" cy="449306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5BD7F091-A86F-DC45-A90C-87AEAD434113}"/>
              </a:ext>
            </a:extLst>
          </p:cNvPr>
          <p:cNvCxnSpPr>
            <a:cxnSpLocks/>
          </p:cNvCxnSpPr>
          <p:nvPr/>
        </p:nvCxnSpPr>
        <p:spPr>
          <a:xfrm flipV="1">
            <a:off x="8586396" y="6188446"/>
            <a:ext cx="786204" cy="449306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1747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72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DA5DB8-9B62-9548-98FF-6B9FC195E4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GB" sz="3100" b="1">
                <a:solidFill>
                  <a:schemeClr val="bg1"/>
                </a:solidFill>
              </a:rPr>
              <a:t>RDC : la première revue conjointe de la stratégie sectorielle de l’éducation et de la formation a lieu du 25 au 29 novembre 2019</a:t>
            </a:r>
            <a:endParaRPr lang="en-FR" sz="3100">
              <a:solidFill>
                <a:schemeClr val="bg1"/>
              </a:solidFill>
            </a:endParaRPr>
          </a:p>
        </p:txBody>
      </p:sp>
      <p:pic>
        <p:nvPicPr>
          <p:cNvPr id="2050" name="Picture 2" descr="ACTUALITE.CD">
            <a:extLst>
              <a:ext uri="{FF2B5EF4-FFF2-40B4-BE49-F238E27FC236}">
                <a16:creationId xmlns:a16="http://schemas.microsoft.com/office/drawing/2014/main" id="{A6FD02E7-6ADC-754F-8B74-E3860A5540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811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Content Placeholder 2053">
            <a:extLst>
              <a:ext uri="{FF2B5EF4-FFF2-40B4-BE49-F238E27FC236}">
                <a16:creationId xmlns:a16="http://schemas.microsoft.com/office/drawing/2014/main" id="{ACC9F970-3703-4AFD-830D-79E586C30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r>
              <a:rPr lang="en-US" sz="2200" dirty="0">
                <a:hlinkClick r:id="rId3"/>
              </a:rPr>
              <a:t>https://fr.unesco.org/news/premiere-revue-sectorielle-leducation-republique-du-congo-0</a:t>
            </a:r>
            <a:endParaRPr lang="en-US" sz="2200" dirty="0"/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46964012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6">
            <a:extLst>
              <a:ext uri="{FF2B5EF4-FFF2-40B4-BE49-F238E27FC236}">
                <a16:creationId xmlns:a16="http://schemas.microsoft.com/office/drawing/2014/main" id="{4845A0EE-C4C8-4AE1-B3C6-1261368AC0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rgbClr val="9C62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ile de magazines sur la table">
            <a:extLst>
              <a:ext uri="{FF2B5EF4-FFF2-40B4-BE49-F238E27FC236}">
                <a16:creationId xmlns:a16="http://schemas.microsoft.com/office/drawing/2014/main" id="{F5D6DD49-327E-4307-99D2-5A203E1DFBB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776" r="11105" b="-1"/>
          <a:stretch/>
        </p:blipFill>
        <p:spPr>
          <a:xfrm>
            <a:off x="6096000" y="679450"/>
            <a:ext cx="1793875" cy="2682875"/>
          </a:xfrm>
          <a:prstGeom prst="rect">
            <a:avLst/>
          </a:prstGeom>
        </p:spPr>
      </p:pic>
      <p:pic>
        <p:nvPicPr>
          <p:cNvPr id="10" name="Image 9" descr="Une image contenant intérieur, table, plafond, personne&#10;&#10;Description générée automatiquement">
            <a:extLst>
              <a:ext uri="{FF2B5EF4-FFF2-40B4-BE49-F238E27FC236}">
                <a16:creationId xmlns:a16="http://schemas.microsoft.com/office/drawing/2014/main" id="{6C7F86F9-2C48-2243-9884-45A18B2AC4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550" y="679450"/>
            <a:ext cx="3597275" cy="2682875"/>
          </a:xfrm>
          <a:prstGeom prst="rect">
            <a:avLst/>
          </a:prstGeom>
        </p:spPr>
      </p:pic>
      <p:pic>
        <p:nvPicPr>
          <p:cNvPr id="12" name="Image 11" descr="Une image contenant texte, intérieur, personne, table&#10;&#10;Description générée automatiquement">
            <a:extLst>
              <a:ext uri="{FF2B5EF4-FFF2-40B4-BE49-F238E27FC236}">
                <a16:creationId xmlns:a16="http://schemas.microsoft.com/office/drawing/2014/main" id="{3D2EEF0F-8673-9B44-A73D-236C020D1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3430588"/>
            <a:ext cx="5459413" cy="274796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128F9D6-8337-5C43-8EB4-770A21581C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29" y="640080"/>
            <a:ext cx="4225290" cy="557881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La revue sectorielle d’octobre 2021</a:t>
            </a:r>
          </a:p>
        </p:txBody>
      </p:sp>
    </p:spTree>
    <p:extLst>
      <p:ext uri="{BB962C8B-B14F-4D97-AF65-F5344CB8AC3E}">
        <p14:creationId xmlns:p14="http://schemas.microsoft.com/office/powerpoint/2010/main" val="15258714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96A9F2C-6E20-4C4E-B731-6324D0E522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020" y="685800"/>
            <a:ext cx="2780271" cy="5105400"/>
          </a:xfrm>
        </p:spPr>
        <p:txBody>
          <a:bodyPr>
            <a:normAutofit/>
          </a:bodyPr>
          <a:lstStyle/>
          <a:p>
            <a:r>
              <a:rPr lang="en-FR" sz="4000">
                <a:solidFill>
                  <a:srgbClr val="FFFFFF"/>
                </a:solidFill>
              </a:rPr>
              <a:t>La formation des syndicalistes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AD587FE4-C9E5-4782-8DD5-FD721C2CFE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576050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055717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08286-6331-A74A-BDFA-6E54A1CA2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FR" sz="4100"/>
              <a:t>La contribution de la société civile congolaise</a:t>
            </a:r>
          </a:p>
        </p:txBody>
      </p:sp>
      <p:sp>
        <p:nvSpPr>
          <p:cNvPr id="3078" name="Content Placeholder 3077">
            <a:extLst>
              <a:ext uri="{FF2B5EF4-FFF2-40B4-BE49-F238E27FC236}">
                <a16:creationId xmlns:a16="http://schemas.microsoft.com/office/drawing/2014/main" id="{DFDD9286-5F75-403D-B161-F225C0DF2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>
            <a:normAutofit/>
          </a:bodyPr>
          <a:lstStyle/>
          <a:p>
            <a:r>
              <a:rPr lang="en-US" sz="2000" dirty="0" err="1"/>
              <a:t>Voir</a:t>
            </a:r>
            <a:r>
              <a:rPr lang="en-US" sz="2000" dirty="0"/>
              <a:t> </a:t>
            </a:r>
            <a:r>
              <a:rPr lang="en-US" sz="2000" dirty="0">
                <a:hlinkClick r:id="rId2"/>
              </a:rPr>
              <a:t>https://varlyproject.blog/maitriser-le-budget-de-leducation-en-republique-democratique-du-congo/</a:t>
            </a:r>
            <a:endParaRPr lang="en-US" sz="2000" dirty="0"/>
          </a:p>
          <a:p>
            <a:r>
              <a:rPr lang="en-US" sz="2000" dirty="0"/>
              <a:t>Pour le rapport </a:t>
            </a:r>
            <a:r>
              <a:rPr lang="en-US" sz="2000" dirty="0" err="1"/>
              <a:t>complet</a:t>
            </a:r>
            <a:r>
              <a:rPr lang="en-US" sz="2000" dirty="0"/>
              <a:t> :</a:t>
            </a:r>
          </a:p>
          <a:p>
            <a:r>
              <a:rPr lang="en-US" sz="2000" dirty="0">
                <a:hlinkClick r:id="rId3"/>
              </a:rPr>
              <a:t>https://varlyproject.blog/wp-content/uploads/2021/08/Etude-Fusionne%CC%81e.pdf</a:t>
            </a:r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101040A0-2E62-E643-A059-D94D0E5E88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03" r="4954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92" name="Straight Connector 191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0677F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44683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857C2-D651-1644-B10B-6FE4419D5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3249" y="240959"/>
            <a:ext cx="6378671" cy="886383"/>
          </a:xfrm>
        </p:spPr>
        <p:txBody>
          <a:bodyPr>
            <a:normAutofit/>
          </a:bodyPr>
          <a:lstStyle/>
          <a:p>
            <a:r>
              <a:rPr lang="en-FR" sz="5400"/>
              <a:t>Perspectives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71048B-A543-4D03-86B3-596113F2CC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625" r="3035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269EBCC-2006-4BB1-87B8-1E132C787E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5591" y="0"/>
            <a:ext cx="12612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426A26A-DA2A-4D09-BCA2-B45A23D409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46977810"/>
              </p:ext>
            </p:extLst>
          </p:nvPr>
        </p:nvGraphicFramePr>
        <p:xfrm>
          <a:off x="4910203" y="1127342"/>
          <a:ext cx="6951945" cy="57306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2344917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523DFC-0C0D-5348-A5DE-CE5FE71D7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560" y="856180"/>
            <a:ext cx="4560584" cy="1128068"/>
          </a:xfrm>
        </p:spPr>
        <p:txBody>
          <a:bodyPr anchor="ctr">
            <a:normAutofit/>
          </a:bodyPr>
          <a:lstStyle/>
          <a:p>
            <a:r>
              <a:rPr lang="en-FR" sz="4000" dirty="0"/>
              <a:t>Ressources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083484"/>
            <a:ext cx="355196" cy="673460"/>
            <a:chOff x="0" y="823811"/>
            <a:chExt cx="355196" cy="67346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5085" y="2090569"/>
            <a:ext cx="4297680" cy="2743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8AEE73-8DF9-8940-AD7F-EBEEF63805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90719" y="2330505"/>
            <a:ext cx="4559425" cy="3979585"/>
          </a:xfrm>
        </p:spPr>
        <p:txBody>
          <a:bodyPr anchor="ctr">
            <a:normAutofit/>
          </a:bodyPr>
          <a:lstStyle/>
          <a:p>
            <a:r>
              <a:rPr lang="en-GB" sz="2000"/>
              <a:t>Guide pratique pour des revues sectorielles conjointes efficaces dans le secteur de l'éducation</a:t>
            </a:r>
            <a:endParaRPr lang="en-GB" sz="2000">
              <a:hlinkClick r:id="rId2"/>
            </a:endParaRPr>
          </a:p>
          <a:p>
            <a:r>
              <a:rPr lang="en-GB" sz="2000">
                <a:hlinkClick r:id="rId2"/>
              </a:rPr>
              <a:t>https://www.globalpartnership.org/fr/content/guide-pratique-pour-revues-sectorielles-conjointes-efficaces-secteur-education</a:t>
            </a:r>
            <a:br>
              <a:rPr lang="en-GB" sz="2000"/>
            </a:br>
            <a:endParaRPr lang="en-FR" sz="200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513853"/>
            <a:ext cx="6009366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timeline&#10;&#10;Description automatically generated">
            <a:extLst>
              <a:ext uri="{FF2B5EF4-FFF2-40B4-BE49-F238E27FC236}">
                <a16:creationId xmlns:a16="http://schemas.microsoft.com/office/drawing/2014/main" id="{30CEA66F-5C28-B14D-84F7-19B415C62D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46" r="7336" b="-1"/>
          <a:stretch/>
        </p:blipFill>
        <p:spPr>
          <a:xfrm>
            <a:off x="5977788" y="799352"/>
            <a:ext cx="5425410" cy="5259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2144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F5751E-86B4-2D4A-BF0A-EC0C6C249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5999" y="259467"/>
            <a:ext cx="5277333" cy="1325563"/>
          </a:xfrm>
        </p:spPr>
        <p:txBody>
          <a:bodyPr>
            <a:normAutofit/>
          </a:bodyPr>
          <a:lstStyle/>
          <a:p>
            <a:r>
              <a:rPr lang="en-FR" dirty="0"/>
              <a:t>Suite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432691CC-4AB8-48AF-B822-EBF7F4E9E6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2056" y="1"/>
            <a:ext cx="4480560" cy="2513993"/>
          </a:xfrm>
          <a:custGeom>
            <a:avLst/>
            <a:gdLst>
              <a:gd name="connsiteX0" fmla="*/ 18382 w 4480560"/>
              <a:gd name="connsiteY0" fmla="*/ 0 h 2513993"/>
              <a:gd name="connsiteX1" fmla="*/ 4462178 w 4480560"/>
              <a:gd name="connsiteY1" fmla="*/ 0 h 2513993"/>
              <a:gd name="connsiteX2" fmla="*/ 4468994 w 4480560"/>
              <a:gd name="connsiteY2" fmla="*/ 44657 h 2513993"/>
              <a:gd name="connsiteX3" fmla="*/ 4480560 w 4480560"/>
              <a:gd name="connsiteY3" fmla="*/ 273713 h 2513993"/>
              <a:gd name="connsiteX4" fmla="*/ 2240280 w 4480560"/>
              <a:gd name="connsiteY4" fmla="*/ 2513993 h 2513993"/>
              <a:gd name="connsiteX5" fmla="*/ 0 w 4480560"/>
              <a:gd name="connsiteY5" fmla="*/ 273713 h 2513993"/>
              <a:gd name="connsiteX6" fmla="*/ 11567 w 4480560"/>
              <a:gd name="connsiteY6" fmla="*/ 44657 h 25139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80560" h="2513993">
                <a:moveTo>
                  <a:pt x="18382" y="0"/>
                </a:moveTo>
                <a:lnTo>
                  <a:pt x="4462178" y="0"/>
                </a:lnTo>
                <a:lnTo>
                  <a:pt x="4468994" y="44657"/>
                </a:lnTo>
                <a:cubicBezTo>
                  <a:pt x="4476642" y="119969"/>
                  <a:pt x="4480560" y="196384"/>
                  <a:pt x="4480560" y="273713"/>
                </a:cubicBezTo>
                <a:cubicBezTo>
                  <a:pt x="4480560" y="1510985"/>
                  <a:pt x="3477552" y="2513993"/>
                  <a:pt x="2240280" y="2513993"/>
                </a:cubicBezTo>
                <a:cubicBezTo>
                  <a:pt x="1003008" y="2513993"/>
                  <a:pt x="0" y="1510985"/>
                  <a:pt x="0" y="273713"/>
                </a:cubicBezTo>
                <a:cubicBezTo>
                  <a:pt x="0" y="196384"/>
                  <a:pt x="3918" y="119969"/>
                  <a:pt x="11567" y="44657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690A932E-F668-8040-B1A6-862EAB273D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936" r="-4" b="6313"/>
          <a:stretch/>
        </p:blipFill>
        <p:spPr>
          <a:xfrm>
            <a:off x="1516648" y="1"/>
            <a:ext cx="4151376" cy="2349401"/>
          </a:xfrm>
          <a:custGeom>
            <a:avLst/>
            <a:gdLst/>
            <a:ahLst/>
            <a:cxnLst/>
            <a:rect l="l" t="t" r="r" b="b"/>
            <a:pathLst>
              <a:path w="4151376" h="2349401">
                <a:moveTo>
                  <a:pt x="20101" y="0"/>
                </a:moveTo>
                <a:lnTo>
                  <a:pt x="4131276" y="0"/>
                </a:lnTo>
                <a:lnTo>
                  <a:pt x="4140659" y="61486"/>
                </a:lnTo>
                <a:cubicBezTo>
                  <a:pt x="4147746" y="131265"/>
                  <a:pt x="4151376" y="202065"/>
                  <a:pt x="4151376" y="273713"/>
                </a:cubicBezTo>
                <a:cubicBezTo>
                  <a:pt x="4151376" y="1420084"/>
                  <a:pt x="3222059" y="2349401"/>
                  <a:pt x="2075688" y="2349401"/>
                </a:cubicBezTo>
                <a:cubicBezTo>
                  <a:pt x="929317" y="2349401"/>
                  <a:pt x="0" y="1420084"/>
                  <a:pt x="0" y="273713"/>
                </a:cubicBezTo>
                <a:cubicBezTo>
                  <a:pt x="0" y="202065"/>
                  <a:pt x="3630" y="131265"/>
                  <a:pt x="10717" y="6148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6A8E1B4-B839-4C58-B08A-F0B0945808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09477"/>
            <a:ext cx="4966870" cy="3948522"/>
          </a:xfrm>
          <a:custGeom>
            <a:avLst/>
            <a:gdLst>
              <a:gd name="connsiteX0" fmla="*/ 2748962 w 4966870"/>
              <a:gd name="connsiteY0" fmla="*/ 0 h 3948522"/>
              <a:gd name="connsiteX1" fmla="*/ 4870195 w 4966870"/>
              <a:gd name="connsiteY1" fmla="*/ 1000367 h 3948522"/>
              <a:gd name="connsiteX2" fmla="*/ 4966870 w 4966870"/>
              <a:gd name="connsiteY2" fmla="*/ 1129649 h 3948522"/>
              <a:gd name="connsiteX3" fmla="*/ 4966870 w 4966870"/>
              <a:gd name="connsiteY3" fmla="*/ 3948522 h 3948522"/>
              <a:gd name="connsiteX4" fmla="*/ 278430 w 4966870"/>
              <a:gd name="connsiteY4" fmla="*/ 3948522 h 3948522"/>
              <a:gd name="connsiteX5" fmla="*/ 216027 w 4966870"/>
              <a:gd name="connsiteY5" fmla="*/ 3818982 h 3948522"/>
              <a:gd name="connsiteX6" fmla="*/ 0 w 4966870"/>
              <a:gd name="connsiteY6" fmla="*/ 2748962 h 3948522"/>
              <a:gd name="connsiteX7" fmla="*/ 2748962 w 4966870"/>
              <a:gd name="connsiteY7" fmla="*/ 0 h 3948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66870" h="3948522">
                <a:moveTo>
                  <a:pt x="2748962" y="0"/>
                </a:moveTo>
                <a:cubicBezTo>
                  <a:pt x="3602955" y="0"/>
                  <a:pt x="4365995" y="389418"/>
                  <a:pt x="4870195" y="1000367"/>
                </a:cubicBezTo>
                <a:lnTo>
                  <a:pt x="4966870" y="1129649"/>
                </a:lnTo>
                <a:lnTo>
                  <a:pt x="4966870" y="3948522"/>
                </a:lnTo>
                <a:lnTo>
                  <a:pt x="278430" y="3948522"/>
                </a:lnTo>
                <a:lnTo>
                  <a:pt x="216027" y="3818982"/>
                </a:lnTo>
                <a:cubicBezTo>
                  <a:pt x="76922" y="3490101"/>
                  <a:pt x="0" y="3128515"/>
                  <a:pt x="0" y="2748962"/>
                </a:cubicBezTo>
                <a:cubicBezTo>
                  <a:pt x="0" y="1230752"/>
                  <a:pt x="1230752" y="0"/>
                  <a:pt x="2748962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A picture containing text, sign&#10;&#10;Description automatically generated">
            <a:extLst>
              <a:ext uri="{FF2B5EF4-FFF2-40B4-BE49-F238E27FC236}">
                <a16:creationId xmlns:a16="http://schemas.microsoft.com/office/drawing/2014/main" id="{C799ECB3-1A5E-9E41-8DAF-69A7367283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16" r="1" b="14236"/>
          <a:stretch/>
        </p:blipFill>
        <p:spPr>
          <a:xfrm>
            <a:off x="20" y="3075259"/>
            <a:ext cx="4801068" cy="3782741"/>
          </a:xfrm>
          <a:custGeom>
            <a:avLst/>
            <a:gdLst/>
            <a:ahLst/>
            <a:cxnLst/>
            <a:rect l="l" t="t" r="r" b="b"/>
            <a:pathLst>
              <a:path w="4801088" h="3782741">
                <a:moveTo>
                  <a:pt x="2217908" y="0"/>
                </a:moveTo>
                <a:cubicBezTo>
                  <a:pt x="3644559" y="0"/>
                  <a:pt x="4801088" y="1156529"/>
                  <a:pt x="4801088" y="2583180"/>
                </a:cubicBezTo>
                <a:cubicBezTo>
                  <a:pt x="4801088" y="2939843"/>
                  <a:pt x="4728805" y="3279623"/>
                  <a:pt x="4598089" y="3588671"/>
                </a:cubicBezTo>
                <a:lnTo>
                  <a:pt x="4504600" y="3782741"/>
                </a:lnTo>
                <a:lnTo>
                  <a:pt x="0" y="3782741"/>
                </a:lnTo>
                <a:lnTo>
                  <a:pt x="0" y="1263826"/>
                </a:lnTo>
                <a:lnTo>
                  <a:pt x="75894" y="1138900"/>
                </a:lnTo>
                <a:cubicBezTo>
                  <a:pt x="540111" y="451769"/>
                  <a:pt x="1326251" y="0"/>
                  <a:pt x="2217908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3E6C4A-822F-3247-BFC2-161A78034D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68024" y="1585030"/>
            <a:ext cx="5965308" cy="4468636"/>
          </a:xfrm>
        </p:spPr>
        <p:txBody>
          <a:bodyPr anchor="t">
            <a:normAutofit fontScale="92500" lnSpcReduction="10000"/>
          </a:bodyPr>
          <a:lstStyle/>
          <a:p>
            <a:r>
              <a:rPr lang="en-FR" sz="2400" dirty="0"/>
              <a:t>Lisez les resssources en ligne</a:t>
            </a:r>
          </a:p>
          <a:p>
            <a:r>
              <a:rPr lang="en-FR" sz="2400" dirty="0"/>
              <a:t>Posez vos questions à Jacques Taty :</a:t>
            </a:r>
          </a:p>
          <a:p>
            <a:pPr marL="0" indent="0">
              <a:buNone/>
            </a:pPr>
            <a:r>
              <a:rPr lang="en-GB" sz="3600" dirty="0">
                <a:hlinkClick r:id="rId4"/>
              </a:rPr>
              <a:t>jacquestatym@gmail.com</a:t>
            </a:r>
            <a:endParaRPr lang="en-FR" sz="2400" dirty="0"/>
          </a:p>
          <a:p>
            <a:pPr marL="0" indent="0">
              <a:buNone/>
            </a:pPr>
            <a:endParaRPr lang="en-FR" sz="2400" dirty="0"/>
          </a:p>
          <a:p>
            <a:pPr marL="0" indent="0">
              <a:buNone/>
            </a:pPr>
            <a:r>
              <a:rPr lang="en-FR" sz="2400" dirty="0"/>
              <a:t>Nous y répondrons dans une prochaine vidéo. </a:t>
            </a:r>
          </a:p>
          <a:p>
            <a:pPr marL="0" indent="0">
              <a:buNone/>
            </a:pPr>
            <a:r>
              <a:rPr lang="en-FR" sz="2400" dirty="0"/>
              <a:t>Retrouvez-nous sur les réseaux sociaux</a:t>
            </a:r>
            <a:endParaRPr lang="en-GB" sz="2400" dirty="0">
              <a:hlinkClick r:id="rId5"/>
            </a:endParaRPr>
          </a:p>
          <a:p>
            <a:r>
              <a:rPr lang="en-GB" sz="2400" dirty="0">
                <a:hlinkClick r:id="rId5"/>
              </a:rPr>
              <a:t>https://varlyproject.blog/</a:t>
            </a:r>
            <a:endParaRPr lang="en-GB" sz="2400" dirty="0"/>
          </a:p>
          <a:p>
            <a:r>
              <a:rPr lang="en-GB" sz="2400" dirty="0">
                <a:hlinkClick r:id="rId6"/>
              </a:rPr>
              <a:t>https://www.youtube.com/channel/UCJv1QB00apXSVwMsKNTunlQ</a:t>
            </a:r>
            <a:endParaRPr lang="en-GB" sz="2400" dirty="0"/>
          </a:p>
          <a:p>
            <a:r>
              <a:rPr lang="en-US" sz="2400" dirty="0">
                <a:solidFill>
                  <a:schemeClr val="tx1">
                    <a:lumMod val="85000"/>
                    <a:lumOff val="15000"/>
                  </a:schemeClr>
                </a:solidFill>
                <a:hlinkClick r:id="rId7"/>
              </a:rPr>
              <a:t>https://fr-fr.facebook.com/feneco.untc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r>
              <a:rPr lang="en-US" sz="2400" dirty="0">
                <a:hlinkClick r:id="rId8"/>
              </a:rPr>
              <a:t>https://www.facebook.com/pvarly</a:t>
            </a:r>
            <a:endParaRPr lang="en-US" sz="2400" dirty="0"/>
          </a:p>
          <a:p>
            <a:endParaRPr lang="en-US" sz="1800" dirty="0"/>
          </a:p>
          <a:p>
            <a:endParaRPr lang="en-FR" sz="1800" dirty="0"/>
          </a:p>
          <a:p>
            <a:endParaRPr lang="en-FR" sz="1800" dirty="0"/>
          </a:p>
          <a:p>
            <a:endParaRPr lang="en-FR" sz="1800" dirty="0"/>
          </a:p>
        </p:txBody>
      </p:sp>
    </p:spTree>
    <p:extLst>
      <p:ext uri="{BB962C8B-B14F-4D97-AF65-F5344CB8AC3E}">
        <p14:creationId xmlns:p14="http://schemas.microsoft.com/office/powerpoint/2010/main" val="19176899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>
            <a:extLst>
              <a:ext uri="{FF2B5EF4-FFF2-40B4-BE49-F238E27FC236}">
                <a16:creationId xmlns:a16="http://schemas.microsoft.com/office/drawing/2014/main" id="{8C5EE225-E3F7-924C-B53E-7B5347B586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464612" y="4750893"/>
            <a:ext cx="4087305" cy="114786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sz="1900" dirty="0">
                <a:hlinkClick r:id="rId2"/>
              </a:rPr>
              <a:t>https://meridie.net</a:t>
            </a:r>
            <a:endParaRPr lang="en-US" sz="19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algn="l"/>
            <a:r>
              <a:rPr lang="en-US" sz="1900" dirty="0">
                <a:hlinkClick r:id="rId3"/>
              </a:rPr>
              <a:t>https://www.facebook.com/pvarly</a:t>
            </a:r>
            <a:endParaRPr lang="en-US" sz="19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sz="1900" dirty="0"/>
          </a:p>
        </p:txBody>
      </p:sp>
      <p:sp>
        <p:nvSpPr>
          <p:cNvPr id="26" name="Freeform: Shape 21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E322EFE7-30D1-F74A-9CCB-F91893FBE86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500" r="18858" b="-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3287939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4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9" name="Espace réservé du contenu 8" descr="Une image contenant texte, personne, foule&#10;&#10;Description générée automatiquement">
            <a:extLst>
              <a:ext uri="{FF2B5EF4-FFF2-40B4-BE49-F238E27FC236}">
                <a16:creationId xmlns:a16="http://schemas.microsoft.com/office/drawing/2014/main" id="{516942E0-BF9D-2945-AA6A-EEA892416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763" r="1" b="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751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Espace réservé du contenu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833805B1-AD41-2A49-8F8A-6EB2A23B08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2068" r="2138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70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Espace réservé du contenu 4" descr="Une image contenant texte, personne, capture d’écran&#10;&#10;Description générée automatiquement">
            <a:extLst>
              <a:ext uri="{FF2B5EF4-FFF2-40B4-BE49-F238E27FC236}">
                <a16:creationId xmlns:a16="http://schemas.microsoft.com/office/drawing/2014/main" id="{083DCB1F-7E2E-4F4F-82D3-DAC2C98095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145286"/>
            <a:ext cx="11277600" cy="4567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46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8207828-313B-4F7B-AF47-E97B7DA5440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b="15730"/>
          <a:stretch/>
        </p:blipFill>
        <p:spPr>
          <a:xfrm>
            <a:off x="20" y="14289"/>
            <a:ext cx="12191980" cy="6857999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9F1D1521-4403-8D4B-8C61-E20D95D65B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754" y="1065862"/>
            <a:ext cx="3865611" cy="4726276"/>
          </a:xfrm>
        </p:spPr>
        <p:txBody>
          <a:bodyPr>
            <a:normAutofit/>
          </a:bodyPr>
          <a:lstStyle/>
          <a:p>
            <a:pPr algn="ctr"/>
            <a:r>
              <a:rPr lang="fr-FR" sz="4000" dirty="0">
                <a:solidFill>
                  <a:srgbClr val="FFFFFF"/>
                </a:solidFill>
              </a:rPr>
              <a:t>Tutoriels </a:t>
            </a:r>
            <a:br>
              <a:rPr lang="fr-FR" sz="4000" dirty="0">
                <a:solidFill>
                  <a:srgbClr val="FFFFFF"/>
                </a:solidFill>
              </a:rPr>
            </a:br>
            <a:r>
              <a:rPr lang="fr-FR" sz="4000" dirty="0">
                <a:solidFill>
                  <a:srgbClr val="FFFFFF"/>
                </a:solidFill>
              </a:rPr>
              <a:t>(blog sur </a:t>
            </a:r>
            <a:r>
              <a:rPr lang="fr-FR" sz="4000" dirty="0" err="1">
                <a:solidFill>
                  <a:srgbClr val="FFFFFF"/>
                </a:solidFill>
              </a:rPr>
              <a:t>Wordpress</a:t>
            </a:r>
            <a:r>
              <a:rPr lang="fr-FR" sz="4000" dirty="0">
                <a:solidFill>
                  <a:srgbClr val="FFFFFF"/>
                </a:solidFill>
              </a:rPr>
              <a:t>)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AE465143-D949-4E4D-9403-745CDA229F3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9997621"/>
              </p:ext>
            </p:extLst>
          </p:nvPr>
        </p:nvGraphicFramePr>
        <p:xfrm>
          <a:off x="5155379" y="1065862"/>
          <a:ext cx="5744685" cy="47262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381465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46779-69C0-8D46-A9EB-6BDBE82175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4614" y="1783959"/>
            <a:ext cx="4087306" cy="28891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 err="1"/>
              <a:t>L’importance</a:t>
            </a:r>
            <a:r>
              <a:rPr lang="en-US" sz="4600" dirty="0"/>
              <a:t> du </a:t>
            </a:r>
            <a:r>
              <a:rPr lang="en-US" sz="4600" dirty="0" err="1"/>
              <a:t>suivi</a:t>
            </a:r>
            <a:r>
              <a:rPr lang="en-US" sz="4600" dirty="0"/>
              <a:t> </a:t>
            </a:r>
            <a:r>
              <a:rPr lang="en-US" sz="4600" dirty="0" err="1"/>
              <a:t>évaluation</a:t>
            </a:r>
            <a:r>
              <a:rPr lang="en-US" sz="4600" dirty="0"/>
              <a:t> du </a:t>
            </a:r>
            <a:r>
              <a:rPr lang="en-US" sz="4600" dirty="0" err="1"/>
              <a:t>secteur</a:t>
            </a:r>
            <a:r>
              <a:rPr lang="en-US" sz="4600" dirty="0"/>
              <a:t> de </a:t>
            </a:r>
            <a:r>
              <a:rPr lang="en-US" sz="4600" dirty="0" err="1"/>
              <a:t>l’éducation</a:t>
            </a:r>
            <a:endParaRPr lang="en-US" sz="4600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Picture 4" descr="Ampoule sur arrière-plan jaune avec faisceaux de lumière et câble">
            <a:extLst>
              <a:ext uri="{FF2B5EF4-FFF2-40B4-BE49-F238E27FC236}">
                <a16:creationId xmlns:a16="http://schemas.microsoft.com/office/drawing/2014/main" id="{2702F3B8-7C7A-4989-A8A1-34ECAA28FB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971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655372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</TotalTime>
  <Words>1383</Words>
  <Application>Microsoft Macintosh PowerPoint</Application>
  <PresentationFormat>Grand écran</PresentationFormat>
  <Paragraphs>118</Paragraphs>
  <Slides>33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Perpetua</vt:lpstr>
      <vt:lpstr>Thème Office</vt:lpstr>
      <vt:lpstr>Introduction au suivi évaluation du secteur de l’éducation (Partie 1)</vt:lpstr>
      <vt:lpstr>https://fr-fr.facebook.com/feneco.untc</vt:lpstr>
      <vt:lpstr>La formation des syndicalistes</vt:lpstr>
      <vt:lpstr>Présentation PowerPoint</vt:lpstr>
      <vt:lpstr>Présentation PowerPoint</vt:lpstr>
      <vt:lpstr>Présentation PowerPoint</vt:lpstr>
      <vt:lpstr>Présentation PowerPoint</vt:lpstr>
      <vt:lpstr>Tutoriels  (blog sur Wordpress)</vt:lpstr>
      <vt:lpstr>L’importance du suivi évaluation du secteur de l’éducation</vt:lpstr>
      <vt:lpstr>Objectifs de ce tutoriel</vt:lpstr>
      <vt:lpstr>Plan de ce tutoriel</vt:lpstr>
      <vt:lpstr>Les objectifs du suivi évaluation : l’exemple du Partenariat Mondial pour l’Education (PME)</vt:lpstr>
      <vt:lpstr>Concepts et définitions</vt:lpstr>
      <vt:lpstr>Les mécanismes de suivi : les revues sectorielles conjointes</vt:lpstr>
      <vt:lpstr>L’important est-il de participer ?</vt:lpstr>
      <vt:lpstr>Les outils du suivi évaluation</vt:lpstr>
      <vt:lpstr>Un exemple d’indicateur au Sénégal</vt:lpstr>
      <vt:lpstr>Présentation PowerPoint</vt:lpstr>
      <vt:lpstr>Aide mémoire de revue sectorielle conjointe</vt:lpstr>
      <vt:lpstr>Les rapport de performance : les exemples du Sénégal et du Ghana</vt:lpstr>
      <vt:lpstr>L’exemple du Ghana</vt:lpstr>
      <vt:lpstr>Bonne pratique : données et explication</vt:lpstr>
      <vt:lpstr>Carte des pays ayant des rapports nationaux sur l’éducation (2017)</vt:lpstr>
      <vt:lpstr>En RDC</vt:lpstr>
      <vt:lpstr>Rapport de mise en œuvre du plan sectoriel de l’éducation. République démocratique du Congo. 2019 </vt:lpstr>
      <vt:lpstr>Le cadre de résultats congolais : un extrait</vt:lpstr>
      <vt:lpstr>Le cadre de résultats congolais : un extrait</vt:lpstr>
      <vt:lpstr>RDC : la première revue conjointe de la stratégie sectorielle de l’éducation et de la formation a lieu du 25 au 29 novembre 2019</vt:lpstr>
      <vt:lpstr>La revue sectorielle d’octobre 2021</vt:lpstr>
      <vt:lpstr>La contribution de la société civile congolaise</vt:lpstr>
      <vt:lpstr>Perspectives</vt:lpstr>
      <vt:lpstr>Ressources</vt:lpstr>
      <vt:lpstr>Suite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Pierre Varly Varly</dc:creator>
  <cp:lastModifiedBy>Pierre Varly Varly</cp:lastModifiedBy>
  <cp:revision>18</cp:revision>
  <dcterms:created xsi:type="dcterms:W3CDTF">2021-10-04T12:51:37Z</dcterms:created>
  <dcterms:modified xsi:type="dcterms:W3CDTF">2021-10-17T12:41:47Z</dcterms:modified>
</cp:coreProperties>
</file>