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63" r:id="rId6"/>
    <p:sldId id="273" r:id="rId7"/>
    <p:sldId id="264" r:id="rId8"/>
    <p:sldId id="262" r:id="rId9"/>
    <p:sldId id="259" r:id="rId10"/>
    <p:sldId id="265" r:id="rId11"/>
    <p:sldId id="261" r:id="rId12"/>
    <p:sldId id="266" r:id="rId13"/>
    <p:sldId id="267" r:id="rId14"/>
    <p:sldId id="268" r:id="rId15"/>
    <p:sldId id="269" r:id="rId16"/>
    <p:sldId id="271" r:id="rId17"/>
    <p:sldId id="270" r:id="rId18"/>
    <p:sldId id="27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08"/>
    <p:restoredTop sz="96327"/>
  </p:normalViewPr>
  <p:slideViewPr>
    <p:cSldViewPr snapToGrid="0" snapToObjects="1">
      <p:cViewPr varScale="1">
        <p:scale>
          <a:sx n="95" d="100"/>
          <a:sy n="95" d="100"/>
        </p:scale>
        <p:origin x="68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GB"/>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10/24/20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10/24/20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GB"/>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10/24/20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GB"/>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GB"/>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10/24/20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10/24/20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GB"/>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10/24/20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GB"/>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10/24/20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10/24/20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GB"/>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10/24/20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10/24/20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10/24/20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10/24/20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10/24/20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10/24/20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10/24/20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GB"/>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10/24/20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10/24/20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GB"/>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10/24/20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6.xml.rels><?xml version="1.0" encoding="UTF-8" standalone="yes"?>
<Relationships xmlns="http://schemas.openxmlformats.org/package/2006/relationships"><Relationship Id="rId2" Type="http://schemas.openxmlformats.org/officeDocument/2006/relationships/hyperlink" Target="https://theconversation.com/how-kids-in-a-low-income-country-use-laptops-lessons-from-madagascar-93305"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varlyproject.blog/impacts-education-electrification-rurale-afrique/" TargetMode="External"/><Relationship Id="rId2" Type="http://schemas.openxmlformats.org/officeDocument/2006/relationships/hyperlink" Target="https://www.theverge.com/2018/4/16/17233946/olpcs-100-laptop-education-where-is-it-now" TargetMode="External"/><Relationship Id="rId1" Type="http://schemas.openxmlformats.org/officeDocument/2006/relationships/slideLayout" Target="../slideLayouts/slideLayout2.xml"/><Relationship Id="rId5" Type="http://schemas.openxmlformats.org/officeDocument/2006/relationships/hyperlink" Target="https://hal.archives-ouvertes.fr/hal-01648671/document" TargetMode="External"/><Relationship Id="rId4" Type="http://schemas.openxmlformats.org/officeDocument/2006/relationships/hyperlink" Target="https://theconversation.com/how-kids-in-a-low-income-country-use-laptops-lessons-from-madagascar-93305"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6A81905-F480-46A4-BC10-215D24EA1A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10CF2B-3930-A847-B862-8103D4DE315F}"/>
              </a:ext>
            </a:extLst>
          </p:cNvPr>
          <p:cNvSpPr>
            <a:spLocks noGrp="1"/>
          </p:cNvSpPr>
          <p:nvPr>
            <p:ph type="ctrTitle"/>
          </p:nvPr>
        </p:nvSpPr>
        <p:spPr>
          <a:xfrm>
            <a:off x="4872012" y="1447800"/>
            <a:ext cx="6251600" cy="4899212"/>
          </a:xfrm>
        </p:spPr>
        <p:txBody>
          <a:bodyPr>
            <a:normAutofit fontScale="90000"/>
          </a:bodyPr>
          <a:lstStyle/>
          <a:p>
            <a:pPr>
              <a:lnSpc>
                <a:spcPct val="90000"/>
              </a:lnSpc>
            </a:pPr>
            <a:r>
              <a:rPr lang="en-FR" sz="4500" dirty="0">
                <a:solidFill>
                  <a:srgbClr val="EBEBEB"/>
                </a:solidFill>
              </a:rPr>
              <a:t>Analyse de l’évolution de l’éducation dans les pays du Sud par </a:t>
            </a:r>
            <a:r>
              <a:rPr lang="en-FR" sz="4500">
                <a:solidFill>
                  <a:srgbClr val="EBEBEB"/>
                </a:solidFill>
              </a:rPr>
              <a:t>un media</a:t>
            </a:r>
            <a:br>
              <a:rPr lang="fr-FR" sz="4500" dirty="0">
                <a:solidFill>
                  <a:srgbClr val="EBEBEB"/>
                </a:solidFill>
              </a:rPr>
            </a:br>
            <a:br>
              <a:rPr lang="fr-FR" sz="4500" dirty="0">
                <a:solidFill>
                  <a:srgbClr val="EBEBEB"/>
                </a:solidFill>
              </a:rPr>
            </a:br>
            <a:r>
              <a:rPr lang="fr-FR" sz="4500" dirty="0">
                <a:solidFill>
                  <a:srgbClr val="EBEBEB"/>
                </a:solidFill>
              </a:rPr>
              <a:t>Pierre Varly, </a:t>
            </a:r>
            <a:r>
              <a:rPr lang="fr-FR" sz="4500" dirty="0" err="1">
                <a:solidFill>
                  <a:srgbClr val="EBEBEB"/>
                </a:solidFill>
              </a:rPr>
              <a:t>Meridie</a:t>
            </a:r>
            <a:br>
              <a:rPr lang="fr-FR" sz="4500" dirty="0">
                <a:solidFill>
                  <a:srgbClr val="EBEBEB"/>
                </a:solidFill>
              </a:rPr>
            </a:br>
            <a:r>
              <a:rPr lang="fr-FR" sz="4500" dirty="0" err="1">
                <a:solidFill>
                  <a:srgbClr val="EBEBEB"/>
                </a:solidFill>
              </a:rPr>
              <a:t>www.varlyproject.blog</a:t>
            </a:r>
            <a:endParaRPr lang="en-FR" sz="4500" dirty="0">
              <a:solidFill>
                <a:srgbClr val="EBEBEB"/>
              </a:solidFill>
            </a:endParaRPr>
          </a:p>
        </p:txBody>
      </p:sp>
      <p:sp>
        <p:nvSpPr>
          <p:cNvPr id="3" name="Subtitle 2">
            <a:extLst>
              <a:ext uri="{FF2B5EF4-FFF2-40B4-BE49-F238E27FC236}">
                <a16:creationId xmlns:a16="http://schemas.microsoft.com/office/drawing/2014/main" id="{0A162356-7F78-E149-B828-3DE87F81478A}"/>
              </a:ext>
            </a:extLst>
          </p:cNvPr>
          <p:cNvSpPr>
            <a:spLocks noGrp="1"/>
          </p:cNvSpPr>
          <p:nvPr>
            <p:ph type="subTitle" idx="1"/>
          </p:nvPr>
        </p:nvSpPr>
        <p:spPr>
          <a:xfrm>
            <a:off x="4872012" y="4777380"/>
            <a:ext cx="5222326" cy="861420"/>
          </a:xfrm>
        </p:spPr>
        <p:txBody>
          <a:bodyPr>
            <a:normAutofit/>
          </a:bodyPr>
          <a:lstStyle/>
          <a:p>
            <a:r>
              <a:rPr lang="en-FR" dirty="0">
                <a:solidFill>
                  <a:schemeClr val="tx2">
                    <a:lumMod val="40000"/>
                    <a:lumOff val="60000"/>
                  </a:schemeClr>
                </a:solidFill>
              </a:rPr>
              <a:t>Pierre Varly, consultant, blogger</a:t>
            </a:r>
          </a:p>
          <a:p>
            <a:r>
              <a:rPr lang="en-FR" dirty="0">
                <a:solidFill>
                  <a:schemeClr val="tx2">
                    <a:lumMod val="40000"/>
                    <a:lumOff val="60000"/>
                  </a:schemeClr>
                </a:solidFill>
              </a:rPr>
              <a:t>www.varlyproject.blog</a:t>
            </a:r>
          </a:p>
        </p:txBody>
      </p:sp>
      <p:sp>
        <p:nvSpPr>
          <p:cNvPr id="11" name="Freeform 8">
            <a:extLst>
              <a:ext uri="{FF2B5EF4-FFF2-40B4-BE49-F238E27FC236}">
                <a16:creationId xmlns:a16="http://schemas.microsoft.com/office/drawing/2014/main" id="{36FD4D9D-3784-41E8-8405-A42B72F51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5692"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13" name="Freeform: Shape 12">
            <a:extLst>
              <a:ext uri="{FF2B5EF4-FFF2-40B4-BE49-F238E27FC236}">
                <a16:creationId xmlns:a16="http://schemas.microsoft.com/office/drawing/2014/main" id="{09811DF6-66E4-43D5-B564-3151796531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81964" cy="6858000"/>
          </a:xfrm>
          <a:custGeom>
            <a:avLst/>
            <a:gdLst>
              <a:gd name="connsiteX0" fmla="*/ 3137249 w 4481964"/>
              <a:gd name="connsiteY0" fmla="*/ 0 h 6858000"/>
              <a:gd name="connsiteX1" fmla="*/ 4480787 w 4481964"/>
              <a:gd name="connsiteY1" fmla="*/ 0 h 6858000"/>
              <a:gd name="connsiteX2" fmla="*/ 4455742 w 4481964"/>
              <a:gd name="connsiteY2" fmla="*/ 155676 h 6858000"/>
              <a:gd name="connsiteX3" fmla="*/ 4431873 w 4481964"/>
              <a:gd name="connsiteY3" fmla="*/ 310667 h 6858000"/>
              <a:gd name="connsiteX4" fmla="*/ 4408509 w 4481964"/>
              <a:gd name="connsiteY4" fmla="*/ 466344 h 6858000"/>
              <a:gd name="connsiteX5" fmla="*/ 4388506 w 4481964"/>
              <a:gd name="connsiteY5" fmla="*/ 622706 h 6858000"/>
              <a:gd name="connsiteX6" fmla="*/ 4368335 w 4481964"/>
              <a:gd name="connsiteY6" fmla="*/ 778383 h 6858000"/>
              <a:gd name="connsiteX7" fmla="*/ 4349509 w 4481964"/>
              <a:gd name="connsiteY7" fmla="*/ 934745 h 6858000"/>
              <a:gd name="connsiteX8" fmla="*/ 4333373 w 4481964"/>
              <a:gd name="connsiteY8" fmla="*/ 1089050 h 6858000"/>
              <a:gd name="connsiteX9" fmla="*/ 4318077 w 4481964"/>
              <a:gd name="connsiteY9" fmla="*/ 1245413 h 6858000"/>
              <a:gd name="connsiteX10" fmla="*/ 4304125 w 4481964"/>
              <a:gd name="connsiteY10" fmla="*/ 1401089 h 6858000"/>
              <a:gd name="connsiteX11" fmla="*/ 4292023 w 4481964"/>
              <a:gd name="connsiteY11" fmla="*/ 1554023 h 6858000"/>
              <a:gd name="connsiteX12" fmla="*/ 4279920 w 4481964"/>
              <a:gd name="connsiteY12" fmla="*/ 1709013 h 6858000"/>
              <a:gd name="connsiteX13" fmla="*/ 4269835 w 4481964"/>
              <a:gd name="connsiteY13" fmla="*/ 1861947 h 6858000"/>
              <a:gd name="connsiteX14" fmla="*/ 4261935 w 4481964"/>
              <a:gd name="connsiteY14" fmla="*/ 2014880 h 6858000"/>
              <a:gd name="connsiteX15" fmla="*/ 4253698 w 4481964"/>
              <a:gd name="connsiteY15" fmla="*/ 2167128 h 6858000"/>
              <a:gd name="connsiteX16" fmla="*/ 4246807 w 4481964"/>
              <a:gd name="connsiteY16" fmla="*/ 2318004 h 6858000"/>
              <a:gd name="connsiteX17" fmla="*/ 4241932 w 4481964"/>
              <a:gd name="connsiteY17" fmla="*/ 2467508 h 6858000"/>
              <a:gd name="connsiteX18" fmla="*/ 4237730 w 4481964"/>
              <a:gd name="connsiteY18" fmla="*/ 2617013 h 6858000"/>
              <a:gd name="connsiteX19" fmla="*/ 4233696 w 4481964"/>
              <a:gd name="connsiteY19" fmla="*/ 2765145 h 6858000"/>
              <a:gd name="connsiteX20" fmla="*/ 4231847 w 4481964"/>
              <a:gd name="connsiteY20" fmla="*/ 2911221 h 6858000"/>
              <a:gd name="connsiteX21" fmla="*/ 4229830 w 4481964"/>
              <a:gd name="connsiteY21" fmla="*/ 3057296 h 6858000"/>
              <a:gd name="connsiteX22" fmla="*/ 4228821 w 4481964"/>
              <a:gd name="connsiteY22" fmla="*/ 3201314 h 6858000"/>
              <a:gd name="connsiteX23" fmla="*/ 4229830 w 4481964"/>
              <a:gd name="connsiteY23" fmla="*/ 3343960 h 6858000"/>
              <a:gd name="connsiteX24" fmla="*/ 4229830 w 4481964"/>
              <a:gd name="connsiteY24" fmla="*/ 3485235 h 6858000"/>
              <a:gd name="connsiteX25" fmla="*/ 4231847 w 4481964"/>
              <a:gd name="connsiteY25" fmla="*/ 3625138 h 6858000"/>
              <a:gd name="connsiteX26" fmla="*/ 4234872 w 4481964"/>
              <a:gd name="connsiteY26" fmla="*/ 3762298 h 6858000"/>
              <a:gd name="connsiteX27" fmla="*/ 4237730 w 4481964"/>
              <a:gd name="connsiteY27" fmla="*/ 3898087 h 6858000"/>
              <a:gd name="connsiteX28" fmla="*/ 4240924 w 4481964"/>
              <a:gd name="connsiteY28" fmla="*/ 4031132 h 6858000"/>
              <a:gd name="connsiteX29" fmla="*/ 4245798 w 4481964"/>
              <a:gd name="connsiteY29" fmla="*/ 4163491 h 6858000"/>
              <a:gd name="connsiteX30" fmla="*/ 4251009 w 4481964"/>
              <a:gd name="connsiteY30" fmla="*/ 4293793 h 6858000"/>
              <a:gd name="connsiteX31" fmla="*/ 4255715 w 4481964"/>
              <a:gd name="connsiteY31" fmla="*/ 4421352 h 6858000"/>
              <a:gd name="connsiteX32" fmla="*/ 4268995 w 4481964"/>
              <a:gd name="connsiteY32" fmla="*/ 4670298 h 6858000"/>
              <a:gd name="connsiteX33" fmla="*/ 4283114 w 4481964"/>
              <a:gd name="connsiteY33" fmla="*/ 4908956 h 6858000"/>
              <a:gd name="connsiteX34" fmla="*/ 4297906 w 4481964"/>
              <a:gd name="connsiteY34" fmla="*/ 5138013 h 6858000"/>
              <a:gd name="connsiteX35" fmla="*/ 4314211 w 4481964"/>
              <a:gd name="connsiteY35" fmla="*/ 5354726 h 6858000"/>
              <a:gd name="connsiteX36" fmla="*/ 4331188 w 4481964"/>
              <a:gd name="connsiteY36" fmla="*/ 5561838 h 6858000"/>
              <a:gd name="connsiteX37" fmla="*/ 4349509 w 4481964"/>
              <a:gd name="connsiteY37" fmla="*/ 5753862 h 6858000"/>
              <a:gd name="connsiteX38" fmla="*/ 4367495 w 4481964"/>
              <a:gd name="connsiteY38" fmla="*/ 5934227 h 6858000"/>
              <a:gd name="connsiteX39" fmla="*/ 4385480 w 4481964"/>
              <a:gd name="connsiteY39" fmla="*/ 6100191 h 6858000"/>
              <a:gd name="connsiteX40" fmla="*/ 4402457 w 4481964"/>
              <a:gd name="connsiteY40" fmla="*/ 6252438 h 6858000"/>
              <a:gd name="connsiteX41" fmla="*/ 4418594 w 4481964"/>
              <a:gd name="connsiteY41" fmla="*/ 6387541 h 6858000"/>
              <a:gd name="connsiteX42" fmla="*/ 4433890 w 4481964"/>
              <a:gd name="connsiteY42" fmla="*/ 6509613 h 6858000"/>
              <a:gd name="connsiteX43" fmla="*/ 4446665 w 4481964"/>
              <a:gd name="connsiteY43" fmla="*/ 6612483 h 6858000"/>
              <a:gd name="connsiteX44" fmla="*/ 4458767 w 4481964"/>
              <a:gd name="connsiteY44" fmla="*/ 6698894 h 6858000"/>
              <a:gd name="connsiteX45" fmla="*/ 4476081 w 4481964"/>
              <a:gd name="connsiteY45" fmla="*/ 6817538 h 6858000"/>
              <a:gd name="connsiteX46" fmla="*/ 4481964 w 4481964"/>
              <a:gd name="connsiteY46" fmla="*/ 6858000 h 6858000"/>
              <a:gd name="connsiteX47" fmla="*/ 3577807 w 4481964"/>
              <a:gd name="connsiteY47" fmla="*/ 6858000 h 6858000"/>
              <a:gd name="connsiteX48" fmla="*/ 3577807 w 4481964"/>
              <a:gd name="connsiteY48" fmla="*/ 6858000 h 6858000"/>
              <a:gd name="connsiteX49" fmla="*/ 0 w 4481964"/>
              <a:gd name="connsiteY49" fmla="*/ 6858000 h 6858000"/>
              <a:gd name="connsiteX50" fmla="*/ 0 w 4481964"/>
              <a:gd name="connsiteY50" fmla="*/ 0 h 6858000"/>
              <a:gd name="connsiteX51" fmla="*/ 3137249 w 4481964"/>
              <a:gd name="connsiteY5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481964" h="6858000">
                <a:moveTo>
                  <a:pt x="3137249" y="0"/>
                </a:moveTo>
                <a:lnTo>
                  <a:pt x="4480787" y="0"/>
                </a:lnTo>
                <a:lnTo>
                  <a:pt x="4455742" y="155676"/>
                </a:lnTo>
                <a:lnTo>
                  <a:pt x="4431873" y="310667"/>
                </a:lnTo>
                <a:lnTo>
                  <a:pt x="4408509" y="466344"/>
                </a:lnTo>
                <a:lnTo>
                  <a:pt x="4388506" y="622706"/>
                </a:lnTo>
                <a:lnTo>
                  <a:pt x="4368335" y="778383"/>
                </a:lnTo>
                <a:lnTo>
                  <a:pt x="4349509" y="934745"/>
                </a:lnTo>
                <a:lnTo>
                  <a:pt x="4333373" y="1089050"/>
                </a:lnTo>
                <a:lnTo>
                  <a:pt x="4318077" y="1245413"/>
                </a:lnTo>
                <a:lnTo>
                  <a:pt x="4304125" y="1401089"/>
                </a:lnTo>
                <a:lnTo>
                  <a:pt x="4292023" y="1554023"/>
                </a:lnTo>
                <a:lnTo>
                  <a:pt x="4279920" y="1709013"/>
                </a:lnTo>
                <a:lnTo>
                  <a:pt x="4269835" y="1861947"/>
                </a:lnTo>
                <a:lnTo>
                  <a:pt x="4261935" y="2014880"/>
                </a:lnTo>
                <a:lnTo>
                  <a:pt x="4253698" y="2167128"/>
                </a:lnTo>
                <a:lnTo>
                  <a:pt x="4246807" y="2318004"/>
                </a:lnTo>
                <a:lnTo>
                  <a:pt x="4241932" y="2467508"/>
                </a:lnTo>
                <a:lnTo>
                  <a:pt x="4237730" y="2617013"/>
                </a:lnTo>
                <a:lnTo>
                  <a:pt x="4233696" y="2765145"/>
                </a:lnTo>
                <a:lnTo>
                  <a:pt x="4231847" y="2911221"/>
                </a:lnTo>
                <a:lnTo>
                  <a:pt x="4229830" y="3057296"/>
                </a:lnTo>
                <a:lnTo>
                  <a:pt x="4228821" y="3201314"/>
                </a:lnTo>
                <a:lnTo>
                  <a:pt x="4229830" y="3343960"/>
                </a:lnTo>
                <a:lnTo>
                  <a:pt x="4229830" y="3485235"/>
                </a:lnTo>
                <a:lnTo>
                  <a:pt x="4231847" y="3625138"/>
                </a:lnTo>
                <a:lnTo>
                  <a:pt x="4234872" y="3762298"/>
                </a:lnTo>
                <a:lnTo>
                  <a:pt x="4237730" y="3898087"/>
                </a:lnTo>
                <a:lnTo>
                  <a:pt x="4240924" y="4031132"/>
                </a:lnTo>
                <a:lnTo>
                  <a:pt x="4245798" y="4163491"/>
                </a:lnTo>
                <a:lnTo>
                  <a:pt x="4251009" y="4293793"/>
                </a:lnTo>
                <a:lnTo>
                  <a:pt x="4255715" y="4421352"/>
                </a:lnTo>
                <a:lnTo>
                  <a:pt x="4268995" y="4670298"/>
                </a:lnTo>
                <a:lnTo>
                  <a:pt x="4283114" y="4908956"/>
                </a:lnTo>
                <a:lnTo>
                  <a:pt x="4297906" y="5138013"/>
                </a:lnTo>
                <a:lnTo>
                  <a:pt x="4314211" y="5354726"/>
                </a:lnTo>
                <a:lnTo>
                  <a:pt x="4331188" y="5561838"/>
                </a:lnTo>
                <a:lnTo>
                  <a:pt x="4349509" y="5753862"/>
                </a:lnTo>
                <a:lnTo>
                  <a:pt x="4367495" y="5934227"/>
                </a:lnTo>
                <a:lnTo>
                  <a:pt x="4385480" y="6100191"/>
                </a:lnTo>
                <a:lnTo>
                  <a:pt x="4402457" y="6252438"/>
                </a:lnTo>
                <a:lnTo>
                  <a:pt x="4418594" y="6387541"/>
                </a:lnTo>
                <a:lnTo>
                  <a:pt x="4433890" y="6509613"/>
                </a:lnTo>
                <a:lnTo>
                  <a:pt x="4446665" y="6612483"/>
                </a:lnTo>
                <a:lnTo>
                  <a:pt x="4458767" y="6698894"/>
                </a:lnTo>
                <a:lnTo>
                  <a:pt x="4476081" y="6817538"/>
                </a:lnTo>
                <a:lnTo>
                  <a:pt x="4481964" y="6858000"/>
                </a:lnTo>
                <a:lnTo>
                  <a:pt x="3577807" y="6858000"/>
                </a:lnTo>
                <a:lnTo>
                  <a:pt x="3577807" y="6858000"/>
                </a:lnTo>
                <a:lnTo>
                  <a:pt x="0" y="6858000"/>
                </a:lnTo>
                <a:lnTo>
                  <a:pt x="0" y="0"/>
                </a:lnTo>
                <a:lnTo>
                  <a:pt x="313724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60817A52-B891-4228-A61E-0C0A57632D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4" name="Picture 3">
            <a:extLst>
              <a:ext uri="{FF2B5EF4-FFF2-40B4-BE49-F238E27FC236}">
                <a16:creationId xmlns:a16="http://schemas.microsoft.com/office/drawing/2014/main" id="{B4A466E1-5A15-754A-801C-0E653672470F}"/>
              </a:ext>
            </a:extLst>
          </p:cNvPr>
          <p:cNvPicPr>
            <a:picLocks noChangeAspect="1"/>
          </p:cNvPicPr>
          <p:nvPr/>
        </p:nvPicPr>
        <p:blipFill>
          <a:blip r:embed="rId2"/>
          <a:stretch>
            <a:fillRect/>
          </a:stretch>
        </p:blipFill>
        <p:spPr>
          <a:xfrm>
            <a:off x="647240" y="2538902"/>
            <a:ext cx="2936836" cy="2008795"/>
          </a:xfrm>
          <a:prstGeom prst="rect">
            <a:avLst/>
          </a:prstGeom>
          <a:effectLst/>
        </p:spPr>
      </p:pic>
    </p:spTree>
    <p:extLst>
      <p:ext uri="{BB962C8B-B14F-4D97-AF65-F5344CB8AC3E}">
        <p14:creationId xmlns:p14="http://schemas.microsoft.com/office/powerpoint/2010/main" val="831978266"/>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30" name="Picture 9">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2" name="Picture 11">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1" name="Oval 13">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32" name="Picture 15">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3" name="Picture 17">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34" name="Rectangle 19">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5" name="Rectangle 21">
            <a:extLst>
              <a:ext uri="{FF2B5EF4-FFF2-40B4-BE49-F238E27FC236}">
                <a16:creationId xmlns:a16="http://schemas.microsoft.com/office/drawing/2014/main" id="{C6A81905-F480-46A4-BC10-215D24EA1A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19FBB6-5E3A-DE4A-8A84-08EB5CB28EFB}"/>
              </a:ext>
            </a:extLst>
          </p:cNvPr>
          <p:cNvSpPr>
            <a:spLocks noGrp="1"/>
          </p:cNvSpPr>
          <p:nvPr>
            <p:ph type="title"/>
          </p:nvPr>
        </p:nvSpPr>
        <p:spPr>
          <a:xfrm>
            <a:off x="4872012" y="1447800"/>
            <a:ext cx="5222325" cy="3329581"/>
          </a:xfrm>
        </p:spPr>
        <p:txBody>
          <a:bodyPr vert="horz" lIns="91440" tIns="45720" rIns="91440" bIns="45720" rtlCol="0" anchor="b">
            <a:normAutofit/>
          </a:bodyPr>
          <a:lstStyle/>
          <a:p>
            <a:pPr>
              <a:lnSpc>
                <a:spcPct val="90000"/>
              </a:lnSpc>
            </a:pPr>
            <a:r>
              <a:rPr lang="en-US" sz="5000">
                <a:solidFill>
                  <a:srgbClr val="EBEBEB"/>
                </a:solidFill>
              </a:rPr>
              <a:t>La qualité de la formation des enseignants en question</a:t>
            </a:r>
          </a:p>
        </p:txBody>
      </p:sp>
      <p:sp>
        <p:nvSpPr>
          <p:cNvPr id="36" name="Freeform 8">
            <a:extLst>
              <a:ext uri="{FF2B5EF4-FFF2-40B4-BE49-F238E27FC236}">
                <a16:creationId xmlns:a16="http://schemas.microsoft.com/office/drawing/2014/main" id="{36FD4D9D-3784-41E8-8405-A42B72F51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5692"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5" name="Espace réservé du contenu 4">
            <a:extLst>
              <a:ext uri="{FF2B5EF4-FFF2-40B4-BE49-F238E27FC236}">
                <a16:creationId xmlns:a16="http://schemas.microsoft.com/office/drawing/2014/main" id="{DE29BE23-768C-0B4F-8370-C0029EB93A7E}"/>
              </a:ext>
            </a:extLst>
          </p:cNvPr>
          <p:cNvPicPr>
            <a:picLocks noGrp="1" noChangeAspect="1"/>
          </p:cNvPicPr>
          <p:nvPr>
            <p:ph idx="1"/>
          </p:nvPr>
        </p:nvPicPr>
        <p:blipFill rotWithShape="1">
          <a:blip r:embed="rId7"/>
          <a:srcRect r="3537"/>
          <a:stretch/>
        </p:blipFill>
        <p:spPr>
          <a:xfrm>
            <a:off x="20" y="10"/>
            <a:ext cx="4481944" cy="6857990"/>
          </a:xfrm>
          <a:custGeom>
            <a:avLst/>
            <a:gdLst/>
            <a:ahLst/>
            <a:cxnLst/>
            <a:rect l="l" t="t" r="r" b="b"/>
            <a:pathLst>
              <a:path w="4481964" h="6858000">
                <a:moveTo>
                  <a:pt x="0" y="0"/>
                </a:moveTo>
                <a:lnTo>
                  <a:pt x="3137249" y="0"/>
                </a:lnTo>
                <a:lnTo>
                  <a:pt x="4480787" y="0"/>
                </a:lnTo>
                <a:lnTo>
                  <a:pt x="4455742" y="155676"/>
                </a:lnTo>
                <a:lnTo>
                  <a:pt x="4431873" y="310667"/>
                </a:lnTo>
                <a:lnTo>
                  <a:pt x="4408509" y="466344"/>
                </a:lnTo>
                <a:lnTo>
                  <a:pt x="4388506" y="622706"/>
                </a:lnTo>
                <a:lnTo>
                  <a:pt x="4368335" y="778383"/>
                </a:lnTo>
                <a:lnTo>
                  <a:pt x="4349509" y="934745"/>
                </a:lnTo>
                <a:lnTo>
                  <a:pt x="4333373" y="1089050"/>
                </a:lnTo>
                <a:lnTo>
                  <a:pt x="4318077" y="1245413"/>
                </a:lnTo>
                <a:lnTo>
                  <a:pt x="4304125" y="1401089"/>
                </a:lnTo>
                <a:lnTo>
                  <a:pt x="4292023" y="1554023"/>
                </a:lnTo>
                <a:lnTo>
                  <a:pt x="4279920" y="1709013"/>
                </a:lnTo>
                <a:lnTo>
                  <a:pt x="4269835" y="1861947"/>
                </a:lnTo>
                <a:lnTo>
                  <a:pt x="4261935" y="2014880"/>
                </a:lnTo>
                <a:lnTo>
                  <a:pt x="4253698" y="2167128"/>
                </a:lnTo>
                <a:lnTo>
                  <a:pt x="4246807" y="2318004"/>
                </a:lnTo>
                <a:lnTo>
                  <a:pt x="4241932" y="2467508"/>
                </a:lnTo>
                <a:lnTo>
                  <a:pt x="4237730" y="2617013"/>
                </a:lnTo>
                <a:lnTo>
                  <a:pt x="4233696" y="2765145"/>
                </a:lnTo>
                <a:lnTo>
                  <a:pt x="4231847" y="2911221"/>
                </a:lnTo>
                <a:lnTo>
                  <a:pt x="4229830" y="3057296"/>
                </a:lnTo>
                <a:lnTo>
                  <a:pt x="4228821" y="3201314"/>
                </a:lnTo>
                <a:lnTo>
                  <a:pt x="4229830" y="3343960"/>
                </a:lnTo>
                <a:lnTo>
                  <a:pt x="4229830" y="3485235"/>
                </a:lnTo>
                <a:lnTo>
                  <a:pt x="4231847" y="3625138"/>
                </a:lnTo>
                <a:lnTo>
                  <a:pt x="4234872" y="3762298"/>
                </a:lnTo>
                <a:lnTo>
                  <a:pt x="4237730" y="3898087"/>
                </a:lnTo>
                <a:lnTo>
                  <a:pt x="4240924" y="4031132"/>
                </a:lnTo>
                <a:lnTo>
                  <a:pt x="4245798" y="4163491"/>
                </a:lnTo>
                <a:lnTo>
                  <a:pt x="4251009" y="4293793"/>
                </a:lnTo>
                <a:lnTo>
                  <a:pt x="4255715" y="4421352"/>
                </a:lnTo>
                <a:lnTo>
                  <a:pt x="4268995" y="4670298"/>
                </a:lnTo>
                <a:lnTo>
                  <a:pt x="4283114" y="4908956"/>
                </a:lnTo>
                <a:lnTo>
                  <a:pt x="4297906" y="5138013"/>
                </a:lnTo>
                <a:lnTo>
                  <a:pt x="4314211" y="5354726"/>
                </a:lnTo>
                <a:lnTo>
                  <a:pt x="4331188" y="5561838"/>
                </a:lnTo>
                <a:lnTo>
                  <a:pt x="4349509" y="5753862"/>
                </a:lnTo>
                <a:lnTo>
                  <a:pt x="4367495" y="5934227"/>
                </a:lnTo>
                <a:lnTo>
                  <a:pt x="4385480" y="6100191"/>
                </a:lnTo>
                <a:lnTo>
                  <a:pt x="4402457" y="6252438"/>
                </a:lnTo>
                <a:lnTo>
                  <a:pt x="4418594" y="6387541"/>
                </a:lnTo>
                <a:lnTo>
                  <a:pt x="4433890" y="6509613"/>
                </a:lnTo>
                <a:lnTo>
                  <a:pt x="4446665" y="6612483"/>
                </a:lnTo>
                <a:lnTo>
                  <a:pt x="4458767" y="6698894"/>
                </a:lnTo>
                <a:lnTo>
                  <a:pt x="4476081" y="6817538"/>
                </a:lnTo>
                <a:lnTo>
                  <a:pt x="4481964" y="6858000"/>
                </a:lnTo>
                <a:lnTo>
                  <a:pt x="3577807" y="6858000"/>
                </a:lnTo>
                <a:lnTo>
                  <a:pt x="0" y="6858000"/>
                </a:lnTo>
                <a:close/>
              </a:path>
            </a:pathLst>
          </a:custGeom>
        </p:spPr>
      </p:pic>
      <p:sp>
        <p:nvSpPr>
          <p:cNvPr id="37" name="Rectangle 25">
            <a:extLst>
              <a:ext uri="{FF2B5EF4-FFF2-40B4-BE49-F238E27FC236}">
                <a16:creationId xmlns:a16="http://schemas.microsoft.com/office/drawing/2014/main" id="{60817A52-B891-4228-A61E-0C0A57632D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84718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A0B9C-DF56-1D47-AE23-89B9998FA9C2}"/>
              </a:ext>
            </a:extLst>
          </p:cNvPr>
          <p:cNvSpPr>
            <a:spLocks noGrp="1"/>
          </p:cNvSpPr>
          <p:nvPr>
            <p:ph type="title"/>
          </p:nvPr>
        </p:nvSpPr>
        <p:spPr>
          <a:xfrm>
            <a:off x="650669" y="629266"/>
            <a:ext cx="3330328" cy="1641986"/>
          </a:xfrm>
        </p:spPr>
        <p:txBody>
          <a:bodyPr>
            <a:normAutofit/>
          </a:bodyPr>
          <a:lstStyle/>
          <a:p>
            <a:r>
              <a:rPr lang="en-FR" dirty="0">
                <a:solidFill>
                  <a:srgbClr val="FF0000"/>
                </a:solidFill>
              </a:rPr>
              <a:t>Mais …</a:t>
            </a:r>
          </a:p>
        </p:txBody>
      </p:sp>
      <p:pic>
        <p:nvPicPr>
          <p:cNvPr id="4" name="Picture 3">
            <a:extLst>
              <a:ext uri="{FF2B5EF4-FFF2-40B4-BE49-F238E27FC236}">
                <a16:creationId xmlns:a16="http://schemas.microsoft.com/office/drawing/2014/main" id="{E1E272B5-BB48-A64A-85A3-52F54D9BC8B6}"/>
              </a:ext>
            </a:extLst>
          </p:cNvPr>
          <p:cNvPicPr>
            <a:picLocks noChangeAspect="1"/>
          </p:cNvPicPr>
          <p:nvPr/>
        </p:nvPicPr>
        <p:blipFill rotWithShape="1">
          <a:blip r:embed="rId3"/>
          <a:srcRect l="12636"/>
          <a:stretch/>
        </p:blipFill>
        <p:spPr>
          <a:xfrm>
            <a:off x="4634680" y="10"/>
            <a:ext cx="7560130" cy="6857990"/>
          </a:xfrm>
          <a:prstGeom prst="rect">
            <a:avLst/>
          </a:prstGeom>
        </p:spPr>
      </p:pic>
      <p:sp>
        <p:nvSpPr>
          <p:cNvPr id="9" name="Rectangle 8">
            <a:extLst>
              <a:ext uri="{FF2B5EF4-FFF2-40B4-BE49-F238E27FC236}">
                <a16:creationId xmlns:a16="http://schemas.microsoft.com/office/drawing/2014/main" id="{A26E2FAE-FA60-497B-B2CB-7702C6FF3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B2229FC9-80DA-7E49-8A7D-359F1B5D8CD6}"/>
              </a:ext>
            </a:extLst>
          </p:cNvPr>
          <p:cNvSpPr>
            <a:spLocks noGrp="1"/>
          </p:cNvSpPr>
          <p:nvPr>
            <p:ph idx="1"/>
          </p:nvPr>
        </p:nvSpPr>
        <p:spPr>
          <a:xfrm>
            <a:off x="228600" y="1530626"/>
            <a:ext cx="3752397" cy="4717773"/>
          </a:xfrm>
        </p:spPr>
        <p:txBody>
          <a:bodyPr>
            <a:normAutofit/>
          </a:bodyPr>
          <a:lstStyle/>
          <a:p>
            <a:pPr algn="ctr"/>
            <a:r>
              <a:rPr lang="en-FR" sz="3600" dirty="0"/>
              <a:t>Il existe des projets portés par le secteur privé et le secteur associatif</a:t>
            </a:r>
          </a:p>
        </p:txBody>
      </p:sp>
    </p:spTree>
    <p:extLst>
      <p:ext uri="{BB962C8B-B14F-4D97-AF65-F5344CB8AC3E}">
        <p14:creationId xmlns:p14="http://schemas.microsoft.com/office/powerpoint/2010/main" val="9684213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5673C-200A-694D-8745-F7900944A65E}"/>
              </a:ext>
            </a:extLst>
          </p:cNvPr>
          <p:cNvSpPr>
            <a:spLocks noGrp="1"/>
          </p:cNvSpPr>
          <p:nvPr>
            <p:ph type="title"/>
          </p:nvPr>
        </p:nvSpPr>
        <p:spPr>
          <a:xfrm>
            <a:off x="650669" y="629266"/>
            <a:ext cx="3330328" cy="1641986"/>
          </a:xfrm>
        </p:spPr>
        <p:txBody>
          <a:bodyPr>
            <a:normAutofit/>
          </a:bodyPr>
          <a:lstStyle/>
          <a:p>
            <a:pPr>
              <a:lnSpc>
                <a:spcPct val="90000"/>
              </a:lnSpc>
            </a:pPr>
            <a:r>
              <a:rPr lang="en-FR" sz="3600"/>
              <a:t>Le projet One Laptop Per Child</a:t>
            </a:r>
          </a:p>
        </p:txBody>
      </p:sp>
      <p:pic>
        <p:nvPicPr>
          <p:cNvPr id="5" name="Content Placeholder 4" descr="A picture containing small, little, child, toy&#10;&#10;Description automatically generated">
            <a:extLst>
              <a:ext uri="{FF2B5EF4-FFF2-40B4-BE49-F238E27FC236}">
                <a16:creationId xmlns:a16="http://schemas.microsoft.com/office/drawing/2014/main" id="{1D868B1C-DDE0-644A-BC5F-6BC508A10D7A}"/>
              </a:ext>
            </a:extLst>
          </p:cNvPr>
          <p:cNvPicPr>
            <a:picLocks noChangeAspect="1"/>
          </p:cNvPicPr>
          <p:nvPr/>
        </p:nvPicPr>
        <p:blipFill rotWithShape="1">
          <a:blip r:embed="rId3"/>
          <a:srcRect r="-2" b="31964"/>
          <a:stretch/>
        </p:blipFill>
        <p:spPr>
          <a:xfrm>
            <a:off x="4634680" y="10"/>
            <a:ext cx="7560130" cy="6857990"/>
          </a:xfrm>
          <a:prstGeom prst="rect">
            <a:avLst/>
          </a:prstGeom>
        </p:spPr>
      </p:pic>
      <p:sp>
        <p:nvSpPr>
          <p:cNvPr id="12" name="Rectangle 11">
            <a:extLst>
              <a:ext uri="{FF2B5EF4-FFF2-40B4-BE49-F238E27FC236}">
                <a16:creationId xmlns:a16="http://schemas.microsoft.com/office/drawing/2014/main" id="{A26E2FAE-FA60-497B-B2CB-7702C6FF3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9" name="Content Placeholder 8">
            <a:extLst>
              <a:ext uri="{FF2B5EF4-FFF2-40B4-BE49-F238E27FC236}">
                <a16:creationId xmlns:a16="http://schemas.microsoft.com/office/drawing/2014/main" id="{086956FE-4242-4C30-A873-56E454252091}"/>
              </a:ext>
            </a:extLst>
          </p:cNvPr>
          <p:cNvSpPr>
            <a:spLocks noGrp="1"/>
          </p:cNvSpPr>
          <p:nvPr>
            <p:ph idx="1"/>
          </p:nvPr>
        </p:nvSpPr>
        <p:spPr>
          <a:xfrm>
            <a:off x="650669" y="2438400"/>
            <a:ext cx="3330328" cy="3809999"/>
          </a:xfrm>
        </p:spPr>
        <p:txBody>
          <a:bodyPr>
            <a:normAutofit/>
          </a:bodyPr>
          <a:lstStyle/>
          <a:p>
            <a:r>
              <a:rPr lang="en-US" dirty="0"/>
              <a:t>Né au MIT </a:t>
            </a:r>
            <a:r>
              <a:rPr lang="en-US" dirty="0" err="1"/>
              <a:t>en</a:t>
            </a:r>
            <a:r>
              <a:rPr lang="en-US" dirty="0"/>
              <a:t> 2007</a:t>
            </a:r>
          </a:p>
          <a:p>
            <a:r>
              <a:rPr lang="en-US" dirty="0" err="1"/>
              <a:t>Ordinateur</a:t>
            </a:r>
            <a:r>
              <a:rPr lang="en-US" dirty="0"/>
              <a:t> XO </a:t>
            </a:r>
            <a:r>
              <a:rPr lang="en-US" dirty="0" err="1"/>
              <a:t>adapté</a:t>
            </a:r>
            <a:r>
              <a:rPr lang="en-US" dirty="0"/>
              <a:t> aux pays du Sud</a:t>
            </a:r>
          </a:p>
          <a:p>
            <a:r>
              <a:rPr lang="en-US" dirty="0"/>
              <a:t>Beaucoup de critiques</a:t>
            </a:r>
          </a:p>
          <a:p>
            <a:r>
              <a:rPr lang="en-US" dirty="0" err="1"/>
              <a:t>Déployé</a:t>
            </a:r>
            <a:r>
              <a:rPr lang="en-US" dirty="0"/>
              <a:t> </a:t>
            </a:r>
            <a:r>
              <a:rPr lang="en-US" dirty="0" err="1"/>
              <a:t>à</a:t>
            </a:r>
            <a:r>
              <a:rPr lang="en-US" dirty="0"/>
              <a:t> large echelle </a:t>
            </a:r>
            <a:r>
              <a:rPr lang="en-US" dirty="0" err="1"/>
              <a:t>en</a:t>
            </a:r>
            <a:r>
              <a:rPr lang="en-US" dirty="0"/>
              <a:t> Uruguay</a:t>
            </a:r>
          </a:p>
          <a:p>
            <a:r>
              <a:rPr lang="en-US" dirty="0" err="1"/>
              <a:t>Mais</a:t>
            </a:r>
            <a:r>
              <a:rPr lang="en-US" dirty="0"/>
              <a:t> </a:t>
            </a:r>
            <a:r>
              <a:rPr lang="en-US" dirty="0" err="1"/>
              <a:t>aussi</a:t>
            </a:r>
            <a:r>
              <a:rPr lang="en-US" dirty="0"/>
              <a:t> au Rwanda, Cameroun, </a:t>
            </a:r>
            <a:r>
              <a:rPr lang="en-US" dirty="0" err="1"/>
              <a:t>Ethiopie</a:t>
            </a:r>
            <a:r>
              <a:rPr lang="en-US" dirty="0"/>
              <a:t> et Madagascar</a:t>
            </a:r>
          </a:p>
          <a:p>
            <a:r>
              <a:rPr lang="en-US" dirty="0" err="1"/>
              <a:t>Projet</a:t>
            </a:r>
            <a:r>
              <a:rPr lang="en-US" dirty="0"/>
              <a:t> </a:t>
            </a:r>
            <a:r>
              <a:rPr lang="en-US" dirty="0" err="1"/>
              <a:t>en</a:t>
            </a:r>
            <a:r>
              <a:rPr lang="en-US" dirty="0"/>
              <a:t> fin de vie</a:t>
            </a:r>
          </a:p>
        </p:txBody>
      </p:sp>
    </p:spTree>
    <p:extLst>
      <p:ext uri="{BB962C8B-B14F-4D97-AF65-F5344CB8AC3E}">
        <p14:creationId xmlns:p14="http://schemas.microsoft.com/office/powerpoint/2010/main" val="4190161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DC374-F852-FC4C-8E95-7FA2D16D1686}"/>
              </a:ext>
            </a:extLst>
          </p:cNvPr>
          <p:cNvSpPr>
            <a:spLocks noGrp="1"/>
          </p:cNvSpPr>
          <p:nvPr>
            <p:ph type="title"/>
          </p:nvPr>
        </p:nvSpPr>
        <p:spPr/>
        <p:txBody>
          <a:bodyPr/>
          <a:lstStyle/>
          <a:p>
            <a:r>
              <a:rPr lang="en-GB" dirty="0"/>
              <a:t>P</a:t>
            </a:r>
            <a:r>
              <a:rPr lang="en-FR" dirty="0"/>
              <a:t>rojet OLPC et Nosy Komba à Madagascar depuis 2009</a:t>
            </a:r>
          </a:p>
        </p:txBody>
      </p:sp>
      <p:sp>
        <p:nvSpPr>
          <p:cNvPr id="3" name="Content Placeholder 2">
            <a:extLst>
              <a:ext uri="{FF2B5EF4-FFF2-40B4-BE49-F238E27FC236}">
                <a16:creationId xmlns:a16="http://schemas.microsoft.com/office/drawing/2014/main" id="{6B776D55-4D06-9D41-A39F-D7FBF59D7A5E}"/>
              </a:ext>
            </a:extLst>
          </p:cNvPr>
          <p:cNvSpPr>
            <a:spLocks noGrp="1"/>
          </p:cNvSpPr>
          <p:nvPr>
            <p:ph idx="1"/>
          </p:nvPr>
        </p:nvSpPr>
        <p:spPr/>
        <p:txBody>
          <a:bodyPr/>
          <a:lstStyle/>
          <a:p>
            <a:r>
              <a:rPr lang="en-FR" dirty="0"/>
              <a:t>Porté par des associations et des volontaires étrangers</a:t>
            </a:r>
          </a:p>
          <a:p>
            <a:r>
              <a:rPr lang="en-GB" b="1" dirty="0"/>
              <a:t>La première phase </a:t>
            </a:r>
            <a:r>
              <a:rPr lang="en-GB" b="1" dirty="0" err="1"/>
              <a:t>est</a:t>
            </a:r>
            <a:r>
              <a:rPr lang="en-GB" b="1" dirty="0"/>
              <a:t> </a:t>
            </a:r>
            <a:r>
              <a:rPr lang="en-GB" b="1" dirty="0" err="1"/>
              <a:t>celle</a:t>
            </a:r>
            <a:r>
              <a:rPr lang="en-GB" b="1" dirty="0"/>
              <a:t> du </a:t>
            </a:r>
            <a:r>
              <a:rPr lang="en-GB" b="1" dirty="0" err="1"/>
              <a:t>déploiement</a:t>
            </a:r>
            <a:r>
              <a:rPr lang="en-GB" b="1" dirty="0"/>
              <a:t> de la </a:t>
            </a:r>
            <a:r>
              <a:rPr lang="en-GB" b="1" dirty="0" err="1"/>
              <a:t>technologie</a:t>
            </a:r>
            <a:r>
              <a:rPr lang="en-GB" b="1" dirty="0"/>
              <a:t> </a:t>
            </a:r>
            <a:r>
              <a:rPr lang="en-GB" dirty="0" err="1"/>
              <a:t>l’installation</a:t>
            </a:r>
            <a:r>
              <a:rPr lang="en-GB" dirty="0"/>
              <a:t> des </a:t>
            </a:r>
            <a:r>
              <a:rPr lang="en-GB" dirty="0" err="1"/>
              <a:t>ordinateurs</a:t>
            </a:r>
            <a:r>
              <a:rPr lang="en-GB" dirty="0"/>
              <a:t> et des </a:t>
            </a:r>
            <a:r>
              <a:rPr lang="en-GB" dirty="0" err="1"/>
              <a:t>équipements</a:t>
            </a:r>
            <a:r>
              <a:rPr lang="en-GB" dirty="0"/>
              <a:t> qui </a:t>
            </a:r>
            <a:r>
              <a:rPr lang="en-GB" dirty="0" err="1"/>
              <a:t>vont</a:t>
            </a:r>
            <a:r>
              <a:rPr lang="en-GB" dirty="0"/>
              <a:t> avec, </a:t>
            </a:r>
            <a:r>
              <a:rPr lang="en-GB" dirty="0" err="1"/>
              <a:t>notamment</a:t>
            </a:r>
            <a:r>
              <a:rPr lang="en-GB" dirty="0"/>
              <a:t> pour </a:t>
            </a:r>
            <a:r>
              <a:rPr lang="en-GB" dirty="0" err="1"/>
              <a:t>l’accès</a:t>
            </a:r>
            <a:r>
              <a:rPr lang="en-GB" dirty="0"/>
              <a:t> </a:t>
            </a:r>
            <a:r>
              <a:rPr lang="en-GB" dirty="0" err="1"/>
              <a:t>à</a:t>
            </a:r>
            <a:r>
              <a:rPr lang="en-GB" dirty="0"/>
              <a:t> </a:t>
            </a:r>
            <a:r>
              <a:rPr lang="en-GB" dirty="0" err="1"/>
              <a:t>l’énergie</a:t>
            </a:r>
            <a:r>
              <a:rPr lang="en-GB" dirty="0"/>
              <a:t>, </a:t>
            </a:r>
            <a:r>
              <a:rPr lang="en-GB" dirty="0" err="1"/>
              <a:t>une</a:t>
            </a:r>
            <a:r>
              <a:rPr lang="en-GB" dirty="0"/>
              <a:t> connexion Internet avec un </a:t>
            </a:r>
            <a:r>
              <a:rPr lang="en-GB" dirty="0" err="1"/>
              <a:t>réseau</a:t>
            </a:r>
            <a:r>
              <a:rPr lang="en-GB" dirty="0"/>
              <a:t> mesh. </a:t>
            </a:r>
          </a:p>
          <a:p>
            <a:r>
              <a:rPr lang="en-GB" b="1" dirty="0"/>
              <a:t>La </a:t>
            </a:r>
            <a:r>
              <a:rPr lang="en-GB" b="1" dirty="0" err="1"/>
              <a:t>seconde</a:t>
            </a:r>
            <a:r>
              <a:rPr lang="en-GB" b="1" dirty="0"/>
              <a:t> phase </a:t>
            </a:r>
            <a:r>
              <a:rPr lang="en-GB" b="1" dirty="0" err="1"/>
              <a:t>est</a:t>
            </a:r>
            <a:r>
              <a:rPr lang="en-GB" b="1" dirty="0"/>
              <a:t> </a:t>
            </a:r>
            <a:r>
              <a:rPr lang="en-GB" b="1" dirty="0" err="1"/>
              <a:t>celle</a:t>
            </a:r>
            <a:r>
              <a:rPr lang="en-GB" b="1" dirty="0"/>
              <a:t> de </a:t>
            </a:r>
            <a:r>
              <a:rPr lang="en-GB" b="1" dirty="0" err="1"/>
              <a:t>l’amélioration</a:t>
            </a:r>
            <a:r>
              <a:rPr lang="en-GB" b="1" dirty="0"/>
              <a:t> de la </a:t>
            </a:r>
            <a:r>
              <a:rPr lang="en-GB" b="1" dirty="0" err="1"/>
              <a:t>pédagogie</a:t>
            </a:r>
            <a:r>
              <a:rPr lang="en-GB" b="1" dirty="0"/>
              <a:t>.</a:t>
            </a:r>
          </a:p>
          <a:p>
            <a:r>
              <a:rPr lang="en-GB" b="1" dirty="0"/>
              <a:t>La </a:t>
            </a:r>
            <a:r>
              <a:rPr lang="en-GB" b="1" dirty="0" err="1"/>
              <a:t>troisième</a:t>
            </a:r>
            <a:r>
              <a:rPr lang="en-GB" b="1" dirty="0"/>
              <a:t> phase </a:t>
            </a:r>
            <a:r>
              <a:rPr lang="en-GB" b="1" dirty="0" err="1"/>
              <a:t>est</a:t>
            </a:r>
            <a:r>
              <a:rPr lang="en-GB" b="1" dirty="0"/>
              <a:t> </a:t>
            </a:r>
            <a:r>
              <a:rPr lang="en-GB" b="1" dirty="0" err="1"/>
              <a:t>celle</a:t>
            </a:r>
            <a:r>
              <a:rPr lang="en-GB" b="1" dirty="0"/>
              <a:t> de </a:t>
            </a:r>
            <a:r>
              <a:rPr lang="en-GB" b="1" dirty="0" err="1"/>
              <a:t>l’appropriation</a:t>
            </a:r>
            <a:r>
              <a:rPr lang="en-GB" b="1" dirty="0"/>
              <a:t> de la </a:t>
            </a:r>
            <a:r>
              <a:rPr lang="en-GB" b="1" dirty="0" err="1"/>
              <a:t>technologie</a:t>
            </a:r>
            <a:r>
              <a:rPr lang="en-GB" dirty="0"/>
              <a:t>, </a:t>
            </a:r>
            <a:r>
              <a:rPr lang="en-GB" dirty="0" err="1"/>
              <a:t>c’est</a:t>
            </a:r>
            <a:r>
              <a:rPr lang="en-GB" dirty="0"/>
              <a:t>-</a:t>
            </a:r>
            <a:r>
              <a:rPr lang="en-GB" dirty="0" err="1"/>
              <a:t>à</a:t>
            </a:r>
            <a:r>
              <a:rPr lang="en-GB" dirty="0"/>
              <a:t>-dire que </a:t>
            </a:r>
            <a:r>
              <a:rPr lang="en-GB" dirty="0" err="1"/>
              <a:t>progressivement</a:t>
            </a:r>
            <a:r>
              <a:rPr lang="en-GB" dirty="0"/>
              <a:t> les </a:t>
            </a:r>
            <a:r>
              <a:rPr lang="en-GB" dirty="0" err="1"/>
              <a:t>outils</a:t>
            </a:r>
            <a:r>
              <a:rPr lang="en-GB" dirty="0"/>
              <a:t> </a:t>
            </a:r>
            <a:r>
              <a:rPr lang="en-GB" dirty="0" err="1"/>
              <a:t>numériques</a:t>
            </a:r>
            <a:r>
              <a:rPr lang="en-GB" dirty="0"/>
              <a:t> </a:t>
            </a:r>
            <a:r>
              <a:rPr lang="en-GB" dirty="0" err="1"/>
              <a:t>sont</a:t>
            </a:r>
            <a:r>
              <a:rPr lang="en-GB" dirty="0"/>
              <a:t> </a:t>
            </a:r>
            <a:r>
              <a:rPr lang="en-GB" dirty="0" err="1"/>
              <a:t>employés</a:t>
            </a:r>
            <a:r>
              <a:rPr lang="en-GB" dirty="0"/>
              <a:t> sans </a:t>
            </a:r>
            <a:r>
              <a:rPr lang="en-GB" dirty="0" err="1"/>
              <a:t>l’aide</a:t>
            </a:r>
            <a:r>
              <a:rPr lang="en-GB" dirty="0"/>
              <a:t> de </a:t>
            </a:r>
            <a:r>
              <a:rPr lang="en-GB" dirty="0" err="1"/>
              <a:t>volontaires</a:t>
            </a:r>
            <a:r>
              <a:rPr lang="en-GB" dirty="0"/>
              <a:t> </a:t>
            </a:r>
            <a:r>
              <a:rPr lang="en-GB" dirty="0" err="1"/>
              <a:t>étrangers</a:t>
            </a:r>
            <a:endParaRPr lang="en-GB" dirty="0"/>
          </a:p>
          <a:p>
            <a:r>
              <a:rPr lang="en-GB" dirty="0" err="1"/>
              <a:t>S’inscrit</a:t>
            </a:r>
            <a:r>
              <a:rPr lang="en-GB" dirty="0"/>
              <a:t> dans un </a:t>
            </a:r>
            <a:r>
              <a:rPr lang="en-GB" dirty="0" err="1"/>
              <a:t>projet</a:t>
            </a:r>
            <a:r>
              <a:rPr lang="en-GB" dirty="0"/>
              <a:t> plus large de </a:t>
            </a:r>
            <a:r>
              <a:rPr lang="en-GB" dirty="0" err="1"/>
              <a:t>développement</a:t>
            </a:r>
            <a:r>
              <a:rPr lang="en-GB" dirty="0"/>
              <a:t> d’un village</a:t>
            </a:r>
            <a:endParaRPr lang="en-FR" dirty="0"/>
          </a:p>
        </p:txBody>
      </p:sp>
    </p:spTree>
    <p:extLst>
      <p:ext uri="{BB962C8B-B14F-4D97-AF65-F5344CB8AC3E}">
        <p14:creationId xmlns:p14="http://schemas.microsoft.com/office/powerpoint/2010/main" val="4270289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D748BD-0BC2-8447-993A-36B5247AF1A9}"/>
              </a:ext>
            </a:extLst>
          </p:cNvPr>
          <p:cNvSpPr>
            <a:spLocks noGrp="1"/>
          </p:cNvSpPr>
          <p:nvPr>
            <p:ph type="title"/>
          </p:nvPr>
        </p:nvSpPr>
        <p:spPr>
          <a:xfrm>
            <a:off x="648930" y="629266"/>
            <a:ext cx="6188190" cy="1622321"/>
          </a:xfrm>
        </p:spPr>
        <p:txBody>
          <a:bodyPr>
            <a:normAutofit/>
          </a:bodyPr>
          <a:lstStyle/>
          <a:p>
            <a:r>
              <a:rPr lang="en-FR">
                <a:solidFill>
                  <a:srgbClr val="EBEBEB"/>
                </a:solidFill>
              </a:rPr>
              <a:t>Les défis surmontés</a:t>
            </a:r>
          </a:p>
        </p:txBody>
      </p:sp>
      <p:sp>
        <p:nvSpPr>
          <p:cNvPr id="3" name="Content Placeholder 2">
            <a:extLst>
              <a:ext uri="{FF2B5EF4-FFF2-40B4-BE49-F238E27FC236}">
                <a16:creationId xmlns:a16="http://schemas.microsoft.com/office/drawing/2014/main" id="{09F4A9DC-8A31-914B-8FF1-6D3472618DB8}"/>
              </a:ext>
            </a:extLst>
          </p:cNvPr>
          <p:cNvSpPr>
            <a:spLocks noGrp="1"/>
          </p:cNvSpPr>
          <p:nvPr>
            <p:ph idx="1"/>
          </p:nvPr>
        </p:nvSpPr>
        <p:spPr>
          <a:xfrm>
            <a:off x="648930" y="2438400"/>
            <a:ext cx="6188189" cy="3785419"/>
          </a:xfrm>
        </p:spPr>
        <p:txBody>
          <a:bodyPr>
            <a:normAutofit/>
          </a:bodyPr>
          <a:lstStyle/>
          <a:p>
            <a:pPr>
              <a:lnSpc>
                <a:spcPct val="90000"/>
              </a:lnSpc>
            </a:pPr>
            <a:r>
              <a:rPr lang="en-GB" b="1" dirty="0" err="1">
                <a:solidFill>
                  <a:srgbClr val="FFFFFF"/>
                </a:solidFill>
              </a:rPr>
              <a:t>En</a:t>
            </a:r>
            <a:r>
              <a:rPr lang="en-GB" b="1" dirty="0">
                <a:solidFill>
                  <a:srgbClr val="FFFFFF"/>
                </a:solidFill>
              </a:rPr>
              <a:t> </a:t>
            </a:r>
            <a:r>
              <a:rPr lang="en-GB" b="1" dirty="0" err="1">
                <a:solidFill>
                  <a:srgbClr val="FFFFFF"/>
                </a:solidFill>
              </a:rPr>
              <a:t>termes</a:t>
            </a:r>
            <a:r>
              <a:rPr lang="en-GB" b="1" dirty="0">
                <a:solidFill>
                  <a:srgbClr val="FFFFFF"/>
                </a:solidFill>
              </a:rPr>
              <a:t> de </a:t>
            </a:r>
            <a:r>
              <a:rPr lang="en-GB" b="1" dirty="0" err="1">
                <a:solidFill>
                  <a:srgbClr val="FFFFFF"/>
                </a:solidFill>
              </a:rPr>
              <a:t>logistique</a:t>
            </a:r>
            <a:r>
              <a:rPr lang="en-GB" b="1" dirty="0">
                <a:solidFill>
                  <a:srgbClr val="FFFFFF"/>
                </a:solidFill>
              </a:rPr>
              <a:t>, </a:t>
            </a:r>
            <a:r>
              <a:rPr lang="en-GB" dirty="0">
                <a:solidFill>
                  <a:srgbClr val="FFFFFF"/>
                </a:solidFill>
              </a:rPr>
              <a:t>se pose </a:t>
            </a:r>
            <a:r>
              <a:rPr lang="en-GB" dirty="0" err="1">
                <a:solidFill>
                  <a:srgbClr val="FFFFFF"/>
                </a:solidFill>
              </a:rPr>
              <a:t>en</a:t>
            </a:r>
            <a:r>
              <a:rPr lang="en-GB" dirty="0">
                <a:solidFill>
                  <a:srgbClr val="FFFFFF"/>
                </a:solidFill>
              </a:rPr>
              <a:t> premier </a:t>
            </a:r>
            <a:r>
              <a:rPr lang="en-GB" b="1" dirty="0" err="1">
                <a:solidFill>
                  <a:srgbClr val="FFFFFF"/>
                </a:solidFill>
              </a:rPr>
              <a:t>celui</a:t>
            </a:r>
            <a:r>
              <a:rPr lang="en-GB" b="1" dirty="0">
                <a:solidFill>
                  <a:srgbClr val="FFFFFF"/>
                </a:solidFill>
              </a:rPr>
              <a:t> du transport</a:t>
            </a:r>
            <a:r>
              <a:rPr lang="en-GB" dirty="0">
                <a:solidFill>
                  <a:srgbClr val="FFFFFF"/>
                </a:solidFill>
              </a:rPr>
              <a:t> </a:t>
            </a:r>
          </a:p>
          <a:p>
            <a:pPr>
              <a:lnSpc>
                <a:spcPct val="90000"/>
              </a:lnSpc>
            </a:pPr>
            <a:r>
              <a:rPr lang="en-GB" dirty="0">
                <a:solidFill>
                  <a:srgbClr val="FFFFFF"/>
                </a:solidFill>
              </a:rPr>
              <a:t>Se pose </a:t>
            </a:r>
            <a:r>
              <a:rPr lang="en-GB" dirty="0" err="1">
                <a:solidFill>
                  <a:srgbClr val="FFFFFF"/>
                </a:solidFill>
              </a:rPr>
              <a:t>aussi</a:t>
            </a:r>
            <a:r>
              <a:rPr lang="en-GB" b="1" dirty="0">
                <a:solidFill>
                  <a:srgbClr val="FFFFFF"/>
                </a:solidFill>
              </a:rPr>
              <a:t> le </a:t>
            </a:r>
            <a:r>
              <a:rPr lang="en-GB" b="1" dirty="0" err="1">
                <a:solidFill>
                  <a:srgbClr val="FFFFFF"/>
                </a:solidFill>
              </a:rPr>
              <a:t>problème</a:t>
            </a:r>
            <a:r>
              <a:rPr lang="en-GB" b="1" dirty="0">
                <a:solidFill>
                  <a:srgbClr val="FFFFFF"/>
                </a:solidFill>
              </a:rPr>
              <a:t> du stockage</a:t>
            </a:r>
            <a:r>
              <a:rPr lang="en-GB" dirty="0">
                <a:solidFill>
                  <a:srgbClr val="FFFFFF"/>
                </a:solidFill>
              </a:rPr>
              <a:t>.</a:t>
            </a:r>
          </a:p>
          <a:p>
            <a:pPr>
              <a:lnSpc>
                <a:spcPct val="90000"/>
              </a:lnSpc>
            </a:pPr>
            <a:r>
              <a:rPr lang="en-GB" dirty="0">
                <a:solidFill>
                  <a:srgbClr val="FFFFFF"/>
                </a:solidFill>
              </a:rPr>
              <a:t>Le </a:t>
            </a:r>
            <a:r>
              <a:rPr lang="en-GB" dirty="0" err="1">
                <a:solidFill>
                  <a:srgbClr val="FFFFFF"/>
                </a:solidFill>
              </a:rPr>
              <a:t>troisième</a:t>
            </a:r>
            <a:r>
              <a:rPr lang="en-GB" dirty="0">
                <a:solidFill>
                  <a:srgbClr val="FFFFFF"/>
                </a:solidFill>
              </a:rPr>
              <a:t> </a:t>
            </a:r>
            <a:r>
              <a:rPr lang="en-GB" dirty="0" err="1">
                <a:solidFill>
                  <a:srgbClr val="FFFFFF"/>
                </a:solidFill>
              </a:rPr>
              <a:t>problème</a:t>
            </a:r>
            <a:r>
              <a:rPr lang="en-GB" dirty="0">
                <a:solidFill>
                  <a:srgbClr val="FFFFFF"/>
                </a:solidFill>
              </a:rPr>
              <a:t> </a:t>
            </a:r>
            <a:r>
              <a:rPr lang="en-GB" dirty="0" err="1">
                <a:solidFill>
                  <a:srgbClr val="FFFFFF"/>
                </a:solidFill>
              </a:rPr>
              <a:t>est</a:t>
            </a:r>
            <a:r>
              <a:rPr lang="en-GB" dirty="0">
                <a:solidFill>
                  <a:srgbClr val="FFFFFF"/>
                </a:solidFill>
              </a:rPr>
              <a:t> </a:t>
            </a:r>
            <a:r>
              <a:rPr lang="en-GB" dirty="0" err="1">
                <a:solidFill>
                  <a:srgbClr val="FFFFFF"/>
                </a:solidFill>
              </a:rPr>
              <a:t>celui</a:t>
            </a:r>
            <a:r>
              <a:rPr lang="en-GB" dirty="0">
                <a:solidFill>
                  <a:srgbClr val="FFFFFF"/>
                </a:solidFill>
              </a:rPr>
              <a:t> de </a:t>
            </a:r>
            <a:r>
              <a:rPr lang="en-GB" b="1" dirty="0" err="1">
                <a:solidFill>
                  <a:srgbClr val="FFFFFF"/>
                </a:solidFill>
              </a:rPr>
              <a:t>l’accès</a:t>
            </a:r>
            <a:r>
              <a:rPr lang="en-GB" b="1" dirty="0">
                <a:solidFill>
                  <a:srgbClr val="FFFFFF"/>
                </a:solidFill>
              </a:rPr>
              <a:t> </a:t>
            </a:r>
            <a:r>
              <a:rPr lang="en-GB" b="1" dirty="0" err="1">
                <a:solidFill>
                  <a:srgbClr val="FFFFFF"/>
                </a:solidFill>
              </a:rPr>
              <a:t>à</a:t>
            </a:r>
            <a:r>
              <a:rPr lang="en-GB" b="1" dirty="0">
                <a:solidFill>
                  <a:srgbClr val="FFFFFF"/>
                </a:solidFill>
              </a:rPr>
              <a:t> </a:t>
            </a:r>
            <a:r>
              <a:rPr lang="en-GB" b="1" dirty="0" err="1">
                <a:solidFill>
                  <a:srgbClr val="FFFFFF"/>
                </a:solidFill>
              </a:rPr>
              <a:t>l’électricité</a:t>
            </a:r>
            <a:endParaRPr lang="en-GB" b="1" dirty="0">
              <a:solidFill>
                <a:srgbClr val="FFFFFF"/>
              </a:solidFill>
            </a:endParaRPr>
          </a:p>
          <a:p>
            <a:pPr>
              <a:lnSpc>
                <a:spcPct val="90000"/>
              </a:lnSpc>
            </a:pPr>
            <a:r>
              <a:rPr lang="en-GB" b="1" dirty="0">
                <a:solidFill>
                  <a:srgbClr val="FFFFFF"/>
                </a:solidFill>
              </a:rPr>
              <a:t>Les enseignants </a:t>
            </a:r>
            <a:r>
              <a:rPr lang="en-GB" dirty="0" err="1">
                <a:solidFill>
                  <a:srgbClr val="FFFFFF"/>
                </a:solidFill>
              </a:rPr>
              <a:t>ont</a:t>
            </a:r>
            <a:r>
              <a:rPr lang="en-GB" dirty="0">
                <a:solidFill>
                  <a:srgbClr val="FFFFFF"/>
                </a:solidFill>
              </a:rPr>
              <a:t> </a:t>
            </a:r>
            <a:r>
              <a:rPr lang="en-GB" dirty="0" err="1">
                <a:solidFill>
                  <a:srgbClr val="FFFFFF"/>
                </a:solidFill>
              </a:rPr>
              <a:t>eu</a:t>
            </a:r>
            <a:r>
              <a:rPr lang="en-GB" dirty="0">
                <a:solidFill>
                  <a:srgbClr val="FFFFFF"/>
                </a:solidFill>
              </a:rPr>
              <a:t> du mal au début avec les machines et </a:t>
            </a:r>
            <a:r>
              <a:rPr lang="en-GB" dirty="0" err="1">
                <a:solidFill>
                  <a:srgbClr val="FFFFFF"/>
                </a:solidFill>
              </a:rPr>
              <a:t>il</a:t>
            </a:r>
            <a:r>
              <a:rPr lang="en-GB" dirty="0">
                <a:solidFill>
                  <a:srgbClr val="FFFFFF"/>
                </a:solidFill>
              </a:rPr>
              <a:t> a </a:t>
            </a:r>
            <a:r>
              <a:rPr lang="en-GB" dirty="0" err="1">
                <a:solidFill>
                  <a:srgbClr val="FFFFFF"/>
                </a:solidFill>
              </a:rPr>
              <a:t>fallu</a:t>
            </a:r>
            <a:r>
              <a:rPr lang="en-GB" dirty="0">
                <a:solidFill>
                  <a:srgbClr val="FFFFFF"/>
                </a:solidFill>
              </a:rPr>
              <a:t> beaucoup de formations et de coaching</a:t>
            </a:r>
          </a:p>
          <a:p>
            <a:pPr>
              <a:lnSpc>
                <a:spcPct val="90000"/>
              </a:lnSpc>
            </a:pPr>
            <a:r>
              <a:rPr lang="en-GB" b="1" dirty="0">
                <a:solidFill>
                  <a:srgbClr val="FFFFFF"/>
                </a:solidFill>
              </a:rPr>
              <a:t>Sur le plan financier, </a:t>
            </a:r>
            <a:r>
              <a:rPr lang="en-GB" dirty="0" err="1">
                <a:solidFill>
                  <a:srgbClr val="FFFFFF"/>
                </a:solidFill>
              </a:rPr>
              <a:t>il</a:t>
            </a:r>
            <a:r>
              <a:rPr lang="en-GB" dirty="0">
                <a:solidFill>
                  <a:srgbClr val="FFFFFF"/>
                </a:solidFill>
              </a:rPr>
              <a:t> a </a:t>
            </a:r>
            <a:r>
              <a:rPr lang="en-GB" dirty="0" err="1">
                <a:solidFill>
                  <a:srgbClr val="FFFFFF"/>
                </a:solidFill>
              </a:rPr>
              <a:t>fallu</a:t>
            </a:r>
            <a:r>
              <a:rPr lang="en-GB" dirty="0">
                <a:solidFill>
                  <a:srgbClr val="FFFFFF"/>
                </a:solidFill>
              </a:rPr>
              <a:t> </a:t>
            </a:r>
            <a:r>
              <a:rPr lang="en-GB" dirty="0" err="1">
                <a:solidFill>
                  <a:srgbClr val="FFFFFF"/>
                </a:solidFill>
              </a:rPr>
              <a:t>collecter</a:t>
            </a:r>
            <a:r>
              <a:rPr lang="en-GB" dirty="0">
                <a:solidFill>
                  <a:srgbClr val="FFFFFF"/>
                </a:solidFill>
              </a:rPr>
              <a:t> des fonds </a:t>
            </a:r>
            <a:r>
              <a:rPr lang="en-GB" dirty="0" err="1">
                <a:solidFill>
                  <a:srgbClr val="FFFFFF"/>
                </a:solidFill>
              </a:rPr>
              <a:t>chaque</a:t>
            </a:r>
            <a:r>
              <a:rPr lang="en-GB" dirty="0">
                <a:solidFill>
                  <a:srgbClr val="FFFFFF"/>
                </a:solidFill>
              </a:rPr>
              <a:t> </a:t>
            </a:r>
            <a:r>
              <a:rPr lang="en-GB" dirty="0" err="1">
                <a:solidFill>
                  <a:srgbClr val="FFFFFF"/>
                </a:solidFill>
              </a:rPr>
              <a:t>année</a:t>
            </a:r>
            <a:r>
              <a:rPr lang="en-GB" dirty="0">
                <a:solidFill>
                  <a:srgbClr val="FFFFFF"/>
                </a:solidFill>
              </a:rPr>
              <a:t> et </a:t>
            </a:r>
            <a:r>
              <a:rPr lang="en-GB" dirty="0" err="1">
                <a:solidFill>
                  <a:srgbClr val="FFFFFF"/>
                </a:solidFill>
              </a:rPr>
              <a:t>cela</a:t>
            </a:r>
            <a:r>
              <a:rPr lang="en-GB" dirty="0">
                <a:solidFill>
                  <a:srgbClr val="FFFFFF"/>
                </a:solidFill>
              </a:rPr>
              <a:t> a </a:t>
            </a:r>
            <a:r>
              <a:rPr lang="en-GB" dirty="0" err="1">
                <a:solidFill>
                  <a:srgbClr val="FFFFFF"/>
                </a:solidFill>
              </a:rPr>
              <a:t>pris</a:t>
            </a:r>
            <a:r>
              <a:rPr lang="en-GB" dirty="0">
                <a:solidFill>
                  <a:srgbClr val="FFFFFF"/>
                </a:solidFill>
              </a:rPr>
              <a:t> beaucoup </a:t>
            </a:r>
            <a:r>
              <a:rPr lang="en-GB" dirty="0" err="1">
                <a:solidFill>
                  <a:srgbClr val="FFFFFF"/>
                </a:solidFill>
              </a:rPr>
              <a:t>d’énergie</a:t>
            </a:r>
            <a:r>
              <a:rPr lang="en-GB" dirty="0">
                <a:solidFill>
                  <a:srgbClr val="FFFFFF"/>
                </a:solidFill>
              </a:rPr>
              <a:t> et de temps. </a:t>
            </a:r>
            <a:endParaRPr lang="en-FR">
              <a:solidFill>
                <a:srgbClr val="FFFFFF"/>
              </a:solidFill>
            </a:endParaRPr>
          </a:p>
        </p:txBody>
      </p:sp>
      <p:sp>
        <p:nvSpPr>
          <p:cNvPr id="12"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5" name="Image 4" descr="Une image contenant personne, intérieur, vert, jeune&#10;&#10;Description générée automatiquement">
            <a:extLst>
              <a:ext uri="{FF2B5EF4-FFF2-40B4-BE49-F238E27FC236}">
                <a16:creationId xmlns:a16="http://schemas.microsoft.com/office/drawing/2014/main" id="{ACE53662-70A2-B840-B862-4F3E7DD3E94C}"/>
              </a:ext>
            </a:extLst>
          </p:cNvPr>
          <p:cNvPicPr>
            <a:picLocks noChangeAspect="1"/>
          </p:cNvPicPr>
          <p:nvPr/>
        </p:nvPicPr>
        <p:blipFill rotWithShape="1">
          <a:blip r:embed="rId3"/>
          <a:srcRect l="26110" r="19611"/>
          <a:stretch/>
        </p:blipFill>
        <p:spPr>
          <a:xfrm>
            <a:off x="7229175" y="1"/>
            <a:ext cx="4963245"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Tree>
    <p:extLst>
      <p:ext uri="{BB962C8B-B14F-4D97-AF65-F5344CB8AC3E}">
        <p14:creationId xmlns:p14="http://schemas.microsoft.com/office/powerpoint/2010/main" val="65766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9BCB1-18C0-194F-88A2-B922A7875F7F}"/>
              </a:ext>
            </a:extLst>
          </p:cNvPr>
          <p:cNvSpPr>
            <a:spLocks noGrp="1"/>
          </p:cNvSpPr>
          <p:nvPr>
            <p:ph type="title"/>
          </p:nvPr>
        </p:nvSpPr>
        <p:spPr>
          <a:xfrm>
            <a:off x="648930" y="629266"/>
            <a:ext cx="3322912" cy="1641987"/>
          </a:xfrm>
        </p:spPr>
        <p:txBody>
          <a:bodyPr>
            <a:normAutofit/>
          </a:bodyPr>
          <a:lstStyle/>
          <a:p>
            <a:r>
              <a:rPr lang="en-FR"/>
              <a:t>Le budget du projet</a:t>
            </a:r>
            <a:endParaRPr lang="en-FR" dirty="0"/>
          </a:p>
        </p:txBody>
      </p:sp>
      <p:pic>
        <p:nvPicPr>
          <p:cNvPr id="4" name="Content Placeholder 3">
            <a:extLst>
              <a:ext uri="{FF2B5EF4-FFF2-40B4-BE49-F238E27FC236}">
                <a16:creationId xmlns:a16="http://schemas.microsoft.com/office/drawing/2014/main" id="{252AB7BB-94C9-0B4A-B910-08AEBE7C4FE4}"/>
              </a:ext>
            </a:extLst>
          </p:cNvPr>
          <p:cNvPicPr>
            <a:picLocks noChangeAspect="1"/>
          </p:cNvPicPr>
          <p:nvPr/>
        </p:nvPicPr>
        <p:blipFill rotWithShape="1">
          <a:blip r:embed="rId3"/>
          <a:srcRect l="14565" r="18812" b="-1"/>
          <a:stretch/>
        </p:blipFill>
        <p:spPr>
          <a:xfrm>
            <a:off x="5077034" y="982133"/>
            <a:ext cx="6467266" cy="5266265"/>
          </a:xfrm>
          <a:prstGeom prst="rect">
            <a:avLst/>
          </a:prstGeom>
          <a:effectLst>
            <a:outerShdw blurRad="50800" dist="38100" dir="5400000" algn="t" rotWithShape="0">
              <a:prstClr val="black">
                <a:alpha val="43000"/>
              </a:prstClr>
            </a:outerShdw>
          </a:effectLst>
        </p:spPr>
      </p:pic>
      <p:sp>
        <p:nvSpPr>
          <p:cNvPr id="25" name="Rectangle 10">
            <a:extLst>
              <a:ext uri="{FF2B5EF4-FFF2-40B4-BE49-F238E27FC236}">
                <a16:creationId xmlns:a16="http://schemas.microsoft.com/office/drawing/2014/main" id="{A93A089E-0A16-452C-B341-0F769780D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7" name="Espace réservé du contenu 6" descr="Une image contenant table, intérieur, assis, personne&#10;&#10;Description générée automatiquement">
            <a:extLst>
              <a:ext uri="{FF2B5EF4-FFF2-40B4-BE49-F238E27FC236}">
                <a16:creationId xmlns:a16="http://schemas.microsoft.com/office/drawing/2014/main" id="{D917B8EB-9A5E-F047-BA58-DE2BDD354797}"/>
              </a:ext>
            </a:extLst>
          </p:cNvPr>
          <p:cNvPicPr>
            <a:picLocks noGrp="1" noChangeAspect="1"/>
          </p:cNvPicPr>
          <p:nvPr>
            <p:ph idx="1"/>
          </p:nvPr>
        </p:nvPicPr>
        <p:blipFill>
          <a:blip r:embed="rId4"/>
          <a:stretch>
            <a:fillRect/>
          </a:stretch>
        </p:blipFill>
        <p:spPr>
          <a:xfrm>
            <a:off x="0" y="2420961"/>
            <a:ext cx="5077034" cy="3807774"/>
          </a:xfrm>
        </p:spPr>
      </p:pic>
    </p:spTree>
    <p:extLst>
      <p:ext uri="{BB962C8B-B14F-4D97-AF65-F5344CB8AC3E}">
        <p14:creationId xmlns:p14="http://schemas.microsoft.com/office/powerpoint/2010/main" val="22219843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D769AB-34E6-B84A-9D11-DD131FA22227}"/>
              </a:ext>
            </a:extLst>
          </p:cNvPr>
          <p:cNvSpPr>
            <a:spLocks noGrp="1"/>
          </p:cNvSpPr>
          <p:nvPr>
            <p:ph type="title"/>
          </p:nvPr>
        </p:nvSpPr>
        <p:spPr>
          <a:xfrm>
            <a:off x="537882" y="224118"/>
            <a:ext cx="9311246" cy="703729"/>
          </a:xfrm>
        </p:spPr>
        <p:txBody>
          <a:bodyPr/>
          <a:lstStyle/>
          <a:p>
            <a:r>
              <a:rPr lang="fr-MX" dirty="0"/>
              <a:t>Les usages des technologies</a:t>
            </a:r>
          </a:p>
        </p:txBody>
      </p:sp>
      <p:sp>
        <p:nvSpPr>
          <p:cNvPr id="3" name="Espace réservé du contenu 2">
            <a:extLst>
              <a:ext uri="{FF2B5EF4-FFF2-40B4-BE49-F238E27FC236}">
                <a16:creationId xmlns:a16="http://schemas.microsoft.com/office/drawing/2014/main" id="{D3DF78EF-1570-8F4E-A6C0-91CAEAA25A09}"/>
              </a:ext>
            </a:extLst>
          </p:cNvPr>
          <p:cNvSpPr>
            <a:spLocks noGrp="1"/>
          </p:cNvSpPr>
          <p:nvPr>
            <p:ph idx="1"/>
          </p:nvPr>
        </p:nvSpPr>
        <p:spPr>
          <a:xfrm>
            <a:off x="188259" y="833718"/>
            <a:ext cx="9861595" cy="5414682"/>
          </a:xfrm>
        </p:spPr>
        <p:txBody>
          <a:bodyPr>
            <a:normAutofit fontScale="92500" lnSpcReduction="20000"/>
          </a:bodyPr>
          <a:lstStyle/>
          <a:p>
            <a:br>
              <a:rPr lang="fr-FR" dirty="0"/>
            </a:br>
            <a:r>
              <a:rPr lang="fr-FR" dirty="0"/>
              <a:t>Nos résultats montrent que l'utilisation des ordinateurs dans les pays à faible revenu soutient les activités d'apprentissage formel et informel à domicile. </a:t>
            </a:r>
          </a:p>
          <a:p>
            <a:r>
              <a:rPr lang="fr-FR" dirty="0"/>
              <a:t>Elle fournit un accès facile à des informations, des jeux éducatifs et des outils d'expression personnelle</a:t>
            </a:r>
          </a:p>
          <a:p>
            <a:r>
              <a:rPr lang="fr-FR" dirty="0"/>
              <a:t>À l'école, les ordinateurs étaient généralement utilisés pour s'initier au traitement de texte, pour jouer à des jeux éducatifs et pour soutenir des activités créatives (dessin, narration numérique). </a:t>
            </a:r>
          </a:p>
          <a:p>
            <a:r>
              <a:rPr lang="fr-FR" dirty="0"/>
              <a:t>Les ordinateurs ont également été utilisés comme environnement d'apprentissage virtuel qui offrait une gamme de ressources indisponibles dans la salle de classe, comme des calculatrices, des livres électroniques, des cartes, une montre, des outils de mesure, etc.</a:t>
            </a:r>
          </a:p>
          <a:p>
            <a:r>
              <a:rPr lang="fr-FR" dirty="0"/>
              <a:t>À la maison, les enfants, comme leurs pairs des pays développés, utilisaient largement des ordinateurs pour prendre des photos ou faire des vidéos, écouter de la musique, jouer à des jeux, partager du contenu et faire leurs devoirs.</a:t>
            </a:r>
          </a:p>
          <a:p>
            <a:r>
              <a:rPr lang="fr-FR" dirty="0">
                <a:hlinkClick r:id="rId2"/>
              </a:rPr>
              <a:t>https://theconversation.com/how-kids-in-a-low-income-country-use-laptops-lessons-from-madagascar-93305</a:t>
            </a:r>
            <a:endParaRPr lang="fr-FR" dirty="0"/>
          </a:p>
          <a:p>
            <a:endParaRPr lang="fr-MX" dirty="0"/>
          </a:p>
        </p:txBody>
      </p:sp>
    </p:spTree>
    <p:extLst>
      <p:ext uri="{BB962C8B-B14F-4D97-AF65-F5344CB8AC3E}">
        <p14:creationId xmlns:p14="http://schemas.microsoft.com/office/powerpoint/2010/main" val="36718766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262CE0F0-3651-6040-B5C3-F98F816F1F51}"/>
              </a:ext>
            </a:extLst>
          </p:cNvPr>
          <p:cNvSpPr>
            <a:spLocks noGrp="1"/>
          </p:cNvSpPr>
          <p:nvPr>
            <p:ph type="title"/>
          </p:nvPr>
        </p:nvSpPr>
        <p:spPr>
          <a:xfrm>
            <a:off x="1103312" y="452718"/>
            <a:ext cx="8947522" cy="1400530"/>
          </a:xfrm>
        </p:spPr>
        <p:txBody>
          <a:bodyPr anchor="ctr">
            <a:normAutofit/>
          </a:bodyPr>
          <a:lstStyle/>
          <a:p>
            <a:r>
              <a:rPr lang="en-FR">
                <a:solidFill>
                  <a:srgbClr val="FFFFFF"/>
                </a:solidFill>
              </a:rPr>
              <a:t>Question</a:t>
            </a:r>
          </a:p>
        </p:txBody>
      </p:sp>
      <p:sp>
        <p:nvSpPr>
          <p:cNvPr id="3" name="Content Placeholder 2">
            <a:extLst>
              <a:ext uri="{FF2B5EF4-FFF2-40B4-BE49-F238E27FC236}">
                <a16:creationId xmlns:a16="http://schemas.microsoft.com/office/drawing/2014/main" id="{911D8BD6-F185-C34B-9CAB-74F44A81776C}"/>
              </a:ext>
            </a:extLst>
          </p:cNvPr>
          <p:cNvSpPr>
            <a:spLocks noGrp="1"/>
          </p:cNvSpPr>
          <p:nvPr>
            <p:ph idx="1"/>
          </p:nvPr>
        </p:nvSpPr>
        <p:spPr>
          <a:xfrm>
            <a:off x="-418" y="2763520"/>
            <a:ext cx="11294951" cy="3484879"/>
          </a:xfrm>
        </p:spPr>
        <p:txBody>
          <a:bodyPr>
            <a:normAutofit/>
          </a:bodyPr>
          <a:lstStyle/>
          <a:p>
            <a:r>
              <a:rPr lang="en-FR" sz="3600"/>
              <a:t>En quoi le secteur privé et le secteur associatif peuvent appuyer le dévelopement de formes modernes d’apprentissage et d’enseignement ?</a:t>
            </a:r>
          </a:p>
        </p:txBody>
      </p:sp>
    </p:spTree>
    <p:extLst>
      <p:ext uri="{BB962C8B-B14F-4D97-AF65-F5344CB8AC3E}">
        <p14:creationId xmlns:p14="http://schemas.microsoft.com/office/powerpoint/2010/main" val="4254044475"/>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2EC62E-DCE3-7948-A47D-911C7F4969F5}"/>
              </a:ext>
            </a:extLst>
          </p:cNvPr>
          <p:cNvSpPr>
            <a:spLocks noGrp="1"/>
          </p:cNvSpPr>
          <p:nvPr>
            <p:ph type="title"/>
          </p:nvPr>
        </p:nvSpPr>
        <p:spPr/>
        <p:txBody>
          <a:bodyPr/>
          <a:lstStyle/>
          <a:p>
            <a:r>
              <a:rPr lang="fr-MX" dirty="0"/>
              <a:t>Pour aller plus loin</a:t>
            </a:r>
          </a:p>
        </p:txBody>
      </p:sp>
      <p:sp>
        <p:nvSpPr>
          <p:cNvPr id="3" name="Espace réservé du contenu 2">
            <a:extLst>
              <a:ext uri="{FF2B5EF4-FFF2-40B4-BE49-F238E27FC236}">
                <a16:creationId xmlns:a16="http://schemas.microsoft.com/office/drawing/2014/main" id="{16025412-6900-7A42-BCE4-6835D0A62B24}"/>
              </a:ext>
            </a:extLst>
          </p:cNvPr>
          <p:cNvSpPr>
            <a:spLocks noGrp="1"/>
          </p:cNvSpPr>
          <p:nvPr>
            <p:ph idx="1"/>
          </p:nvPr>
        </p:nvSpPr>
        <p:spPr>
          <a:xfrm>
            <a:off x="389966" y="1277472"/>
            <a:ext cx="9659888" cy="4970928"/>
          </a:xfrm>
        </p:spPr>
        <p:txBody>
          <a:bodyPr>
            <a:normAutofit fontScale="92500" lnSpcReduction="20000"/>
          </a:bodyPr>
          <a:lstStyle/>
          <a:p>
            <a:r>
              <a:rPr lang="fr-FR" dirty="0">
                <a:solidFill>
                  <a:srgbClr val="00B0F0"/>
                </a:solidFill>
                <a:hlinkClick r:id="rId2">
                  <a:extLst>
                    <a:ext uri="{A12FA001-AC4F-418D-AE19-62706E023703}">
                      <ahyp:hlinkClr xmlns:ahyp="http://schemas.microsoft.com/office/drawing/2018/hyperlinkcolor" val="tx"/>
                    </a:ext>
                  </a:extLst>
                </a:hlinkClick>
              </a:rPr>
              <a:t>https://www.theverge.com/2018/4/16/17233946/olpcs-100-laptop-education-where-is-it-now</a:t>
            </a:r>
            <a:endParaRPr lang="fr-FR" dirty="0">
              <a:solidFill>
                <a:srgbClr val="00B0F0"/>
              </a:solidFill>
            </a:endParaRPr>
          </a:p>
          <a:p>
            <a:endParaRPr lang="fr-FR" dirty="0">
              <a:solidFill>
                <a:srgbClr val="00B0F0"/>
              </a:solidFill>
            </a:endParaRPr>
          </a:p>
          <a:p>
            <a:r>
              <a:rPr lang="fr-FR" dirty="0">
                <a:solidFill>
                  <a:srgbClr val="00B0F0"/>
                </a:solidFill>
                <a:hlinkClick r:id="rId3"/>
              </a:rPr>
              <a:t>https://varlyproject.blog/impacts-education-electrification-rurale-afrique/</a:t>
            </a:r>
            <a:endParaRPr lang="fr-FR" dirty="0">
              <a:solidFill>
                <a:srgbClr val="00B0F0"/>
              </a:solidFill>
            </a:endParaRPr>
          </a:p>
          <a:p>
            <a:endParaRPr lang="fr-FR" dirty="0">
              <a:solidFill>
                <a:srgbClr val="00B0F0"/>
              </a:solidFill>
            </a:endParaRPr>
          </a:p>
          <a:p>
            <a:r>
              <a:rPr lang="fr-FR" dirty="0">
                <a:solidFill>
                  <a:srgbClr val="00B0F0"/>
                </a:solidFill>
                <a:hlinkClick r:id="rId4">
                  <a:extLst>
                    <a:ext uri="{A12FA001-AC4F-418D-AE19-62706E023703}">
                      <ahyp:hlinkClr xmlns:ahyp="http://schemas.microsoft.com/office/drawing/2018/hyperlinkcolor" val="tx"/>
                    </a:ext>
                  </a:extLst>
                </a:hlinkClick>
              </a:rPr>
              <a:t>https://varlyproject.blog/quelques-defis-de-lapprentissage-numerique-en-afrique-une-etude-de-cas-a-madagascar/</a:t>
            </a:r>
          </a:p>
          <a:p>
            <a:endParaRPr lang="fr-FR" dirty="0">
              <a:solidFill>
                <a:srgbClr val="00B0F0"/>
              </a:solidFill>
              <a:hlinkClick r:id="rId4">
                <a:extLst>
                  <a:ext uri="{A12FA001-AC4F-418D-AE19-62706E023703}">
                    <ahyp:hlinkClr xmlns:ahyp="http://schemas.microsoft.com/office/drawing/2018/hyperlinkcolor" val="tx"/>
                  </a:ext>
                </a:extLst>
              </a:hlinkClick>
            </a:endParaRPr>
          </a:p>
          <a:p>
            <a:r>
              <a:rPr lang="fr-FR" dirty="0">
                <a:solidFill>
                  <a:srgbClr val="00B0F0"/>
                </a:solidFill>
                <a:hlinkClick r:id="rId4">
                  <a:extLst>
                    <a:ext uri="{A12FA001-AC4F-418D-AE19-62706E023703}">
                      <ahyp:hlinkClr xmlns:ahyp="http://schemas.microsoft.com/office/drawing/2018/hyperlinkcolor" val="tx"/>
                    </a:ext>
                  </a:extLst>
                </a:hlinkClick>
              </a:rPr>
              <a:t>https://theconversation.com/how-kids-in-a-low-income-country-use-laptops-lessons-from-madagascar-93305</a:t>
            </a:r>
            <a:endParaRPr lang="fr-FR" dirty="0">
              <a:solidFill>
                <a:srgbClr val="00B0F0"/>
              </a:solidFill>
            </a:endParaRPr>
          </a:p>
          <a:p>
            <a:endParaRPr lang="fr-MX" dirty="0">
              <a:solidFill>
                <a:srgbClr val="00B0F0"/>
              </a:solidFill>
            </a:endParaRPr>
          </a:p>
          <a:p>
            <a:r>
              <a:rPr lang="fr-FR" dirty="0">
                <a:solidFill>
                  <a:srgbClr val="00B0F0"/>
                </a:solidFill>
                <a:hlinkClick r:id="rId5">
                  <a:extLst>
                    <a:ext uri="{A12FA001-AC4F-418D-AE19-62706E023703}">
                      <ahyp:hlinkClr xmlns:ahyp="http://schemas.microsoft.com/office/drawing/2018/hyperlinkcolor" val="tx"/>
                    </a:ext>
                  </a:extLst>
                </a:hlinkClick>
              </a:rPr>
              <a:t>https://hal.archives-ouvertes.fr/hal-01648671/document</a:t>
            </a:r>
            <a:endParaRPr lang="fr-FR" dirty="0">
              <a:solidFill>
                <a:srgbClr val="00B0F0"/>
              </a:solidFill>
            </a:endParaRPr>
          </a:p>
          <a:p>
            <a:endParaRPr lang="fr-FR" dirty="0"/>
          </a:p>
          <a:p>
            <a:r>
              <a:rPr lang="fr-FR" dirty="0"/>
              <a:t>Merci à Jonathan Ragot pour les photos et les échanges !</a:t>
            </a:r>
          </a:p>
          <a:p>
            <a:endParaRPr lang="fr-MX" dirty="0"/>
          </a:p>
        </p:txBody>
      </p:sp>
    </p:spTree>
    <p:extLst>
      <p:ext uri="{BB962C8B-B14F-4D97-AF65-F5344CB8AC3E}">
        <p14:creationId xmlns:p14="http://schemas.microsoft.com/office/powerpoint/2010/main" val="2646418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le 1">
            <a:extLst>
              <a:ext uri="{FF2B5EF4-FFF2-40B4-BE49-F238E27FC236}">
                <a16:creationId xmlns:a16="http://schemas.microsoft.com/office/drawing/2014/main" id="{5CB25647-6346-454A-BDA3-D287B260A5B0}"/>
              </a:ext>
            </a:extLst>
          </p:cNvPr>
          <p:cNvSpPr>
            <a:spLocks noGrp="1"/>
          </p:cNvSpPr>
          <p:nvPr>
            <p:ph type="title"/>
          </p:nvPr>
        </p:nvSpPr>
        <p:spPr>
          <a:xfrm>
            <a:off x="806195" y="804672"/>
            <a:ext cx="3521359" cy="5248656"/>
          </a:xfrm>
        </p:spPr>
        <p:txBody>
          <a:bodyPr anchor="ctr">
            <a:normAutofit/>
          </a:bodyPr>
          <a:lstStyle/>
          <a:p>
            <a:pPr algn="ctr"/>
            <a:r>
              <a:rPr lang="en-FR"/>
              <a:t>Meridie : un blog sur l’éducation dans les pays du Sud</a:t>
            </a:r>
          </a:p>
        </p:txBody>
      </p:sp>
      <p:sp>
        <p:nvSpPr>
          <p:cNvPr id="3" name="Content Placeholder 2">
            <a:extLst>
              <a:ext uri="{FF2B5EF4-FFF2-40B4-BE49-F238E27FC236}">
                <a16:creationId xmlns:a16="http://schemas.microsoft.com/office/drawing/2014/main" id="{5343C2D7-BA1F-E945-B9FA-FECF1A37A277}"/>
              </a:ext>
            </a:extLst>
          </p:cNvPr>
          <p:cNvSpPr>
            <a:spLocks noGrp="1"/>
          </p:cNvSpPr>
          <p:nvPr>
            <p:ph idx="1"/>
          </p:nvPr>
        </p:nvSpPr>
        <p:spPr>
          <a:xfrm>
            <a:off x="4975861" y="804671"/>
            <a:ext cx="6399930" cy="5248657"/>
          </a:xfrm>
        </p:spPr>
        <p:txBody>
          <a:bodyPr anchor="ctr">
            <a:normAutofit/>
          </a:bodyPr>
          <a:lstStyle/>
          <a:p>
            <a:r>
              <a:rPr lang="en-FR" dirty="0"/>
              <a:t>Dix ans d’existence</a:t>
            </a:r>
          </a:p>
          <a:p>
            <a:r>
              <a:rPr lang="en-FR" dirty="0"/>
              <a:t>120 articles</a:t>
            </a:r>
          </a:p>
          <a:p>
            <a:r>
              <a:rPr lang="en-FR" dirty="0"/>
              <a:t>Une équipe de contributeurs réguliers</a:t>
            </a:r>
          </a:p>
          <a:p>
            <a:r>
              <a:rPr lang="en-FR" dirty="0"/>
              <a:t>Focus sur l’Afrique et les pays Arabes</a:t>
            </a:r>
          </a:p>
          <a:p>
            <a:r>
              <a:rPr lang="en-FR" dirty="0"/>
              <a:t>Intérêt pour les nouvelles technologies</a:t>
            </a:r>
          </a:p>
          <a:p>
            <a:r>
              <a:rPr lang="en-FR" dirty="0"/>
              <a:t>Editeur fût membre puis secrétaire de l’Association One Lap Top Per Child France</a:t>
            </a:r>
          </a:p>
          <a:p>
            <a:endParaRPr lang="en-FR" dirty="0"/>
          </a:p>
          <a:p>
            <a:endParaRPr lang="en-FR" dirty="0"/>
          </a:p>
        </p:txBody>
      </p:sp>
    </p:spTree>
    <p:extLst>
      <p:ext uri="{BB962C8B-B14F-4D97-AF65-F5344CB8AC3E}">
        <p14:creationId xmlns:p14="http://schemas.microsoft.com/office/powerpoint/2010/main" val="1478860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89D13-591E-5142-8481-5FE2397AA2EA}"/>
              </a:ext>
            </a:extLst>
          </p:cNvPr>
          <p:cNvSpPr>
            <a:spLocks noGrp="1"/>
          </p:cNvSpPr>
          <p:nvPr>
            <p:ph type="title"/>
          </p:nvPr>
        </p:nvSpPr>
        <p:spPr>
          <a:xfrm>
            <a:off x="176554" y="143800"/>
            <a:ext cx="10116624" cy="894168"/>
          </a:xfrm>
        </p:spPr>
        <p:txBody>
          <a:bodyPr/>
          <a:lstStyle/>
          <a:p>
            <a:r>
              <a:rPr lang="en-FR" dirty="0"/>
              <a:t>Les équipements des écoles africaines</a:t>
            </a:r>
          </a:p>
        </p:txBody>
      </p:sp>
      <p:sp>
        <p:nvSpPr>
          <p:cNvPr id="3" name="Content Placeholder 2">
            <a:extLst>
              <a:ext uri="{FF2B5EF4-FFF2-40B4-BE49-F238E27FC236}">
                <a16:creationId xmlns:a16="http://schemas.microsoft.com/office/drawing/2014/main" id="{E8BD8E17-3EED-0045-89CB-EDA481C757EB}"/>
              </a:ext>
            </a:extLst>
          </p:cNvPr>
          <p:cNvSpPr>
            <a:spLocks noGrp="1"/>
          </p:cNvSpPr>
          <p:nvPr>
            <p:ph idx="1"/>
          </p:nvPr>
        </p:nvSpPr>
        <p:spPr>
          <a:xfrm>
            <a:off x="176554" y="1037968"/>
            <a:ext cx="11129878" cy="5498756"/>
          </a:xfrm>
        </p:spPr>
        <p:txBody>
          <a:bodyPr/>
          <a:lstStyle/>
          <a:p>
            <a:r>
              <a:rPr lang="en-FR" dirty="0"/>
              <a:t>Extrait de la teacher fact sheet, données ISU</a:t>
            </a:r>
          </a:p>
          <a:p>
            <a:endParaRPr lang="en-FR" dirty="0"/>
          </a:p>
        </p:txBody>
      </p:sp>
      <p:pic>
        <p:nvPicPr>
          <p:cNvPr id="5" name="Image 4" descr="Une image contenant table&#10;&#10;Description générée automatiquement">
            <a:extLst>
              <a:ext uri="{FF2B5EF4-FFF2-40B4-BE49-F238E27FC236}">
                <a16:creationId xmlns:a16="http://schemas.microsoft.com/office/drawing/2014/main" id="{7E0E9452-A715-2D4C-BE6C-5E0F50E57D62}"/>
              </a:ext>
            </a:extLst>
          </p:cNvPr>
          <p:cNvPicPr>
            <a:picLocks noChangeAspect="1"/>
          </p:cNvPicPr>
          <p:nvPr/>
        </p:nvPicPr>
        <p:blipFill>
          <a:blip r:embed="rId2"/>
          <a:stretch>
            <a:fillRect/>
          </a:stretch>
        </p:blipFill>
        <p:spPr>
          <a:xfrm>
            <a:off x="412750" y="1651000"/>
            <a:ext cx="10870736" cy="4885724"/>
          </a:xfrm>
          <a:prstGeom prst="rect">
            <a:avLst/>
          </a:prstGeom>
        </p:spPr>
      </p:pic>
    </p:spTree>
    <p:extLst>
      <p:ext uri="{BB962C8B-B14F-4D97-AF65-F5344CB8AC3E}">
        <p14:creationId xmlns:p14="http://schemas.microsoft.com/office/powerpoint/2010/main" val="1877063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792A2-33BC-DB49-833F-BDE48C7B0374}"/>
              </a:ext>
            </a:extLst>
          </p:cNvPr>
          <p:cNvSpPr>
            <a:spLocks noGrp="1"/>
          </p:cNvSpPr>
          <p:nvPr>
            <p:ph type="title"/>
          </p:nvPr>
        </p:nvSpPr>
        <p:spPr>
          <a:xfrm>
            <a:off x="646111" y="452718"/>
            <a:ext cx="9133993" cy="1018273"/>
          </a:xfrm>
        </p:spPr>
        <p:txBody>
          <a:bodyPr/>
          <a:lstStyle/>
          <a:p>
            <a:r>
              <a:rPr lang="en-FR" dirty="0"/>
              <a:t>L’accès à l’energie à l’école</a:t>
            </a:r>
          </a:p>
        </p:txBody>
      </p:sp>
      <p:pic>
        <p:nvPicPr>
          <p:cNvPr id="4" name="Content Placeholder 3">
            <a:extLst>
              <a:ext uri="{FF2B5EF4-FFF2-40B4-BE49-F238E27FC236}">
                <a16:creationId xmlns:a16="http://schemas.microsoft.com/office/drawing/2014/main" id="{1A656951-653E-B546-A5E4-F5CEDBF2C617}"/>
              </a:ext>
            </a:extLst>
          </p:cNvPr>
          <p:cNvPicPr>
            <a:picLocks noGrp="1" noChangeAspect="1"/>
          </p:cNvPicPr>
          <p:nvPr>
            <p:ph idx="1"/>
          </p:nvPr>
        </p:nvPicPr>
        <p:blipFill>
          <a:blip r:embed="rId2"/>
          <a:stretch>
            <a:fillRect/>
          </a:stretch>
        </p:blipFill>
        <p:spPr>
          <a:xfrm>
            <a:off x="735300" y="1150595"/>
            <a:ext cx="8013284" cy="5649366"/>
          </a:xfrm>
          <a:prstGeom prst="rect">
            <a:avLst/>
          </a:prstGeom>
        </p:spPr>
      </p:pic>
    </p:spTree>
    <p:extLst>
      <p:ext uri="{BB962C8B-B14F-4D97-AF65-F5344CB8AC3E}">
        <p14:creationId xmlns:p14="http://schemas.microsoft.com/office/powerpoint/2010/main" val="1328637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661CC-05EA-3A4D-A103-02C6CF6B7697}"/>
              </a:ext>
            </a:extLst>
          </p:cNvPr>
          <p:cNvSpPr>
            <a:spLocks noGrp="1"/>
          </p:cNvSpPr>
          <p:nvPr>
            <p:ph type="title"/>
          </p:nvPr>
        </p:nvSpPr>
        <p:spPr>
          <a:xfrm>
            <a:off x="720252" y="143799"/>
            <a:ext cx="9404723" cy="1400530"/>
          </a:xfrm>
        </p:spPr>
        <p:txBody>
          <a:bodyPr/>
          <a:lstStyle/>
          <a:p>
            <a:r>
              <a:rPr lang="en-FR"/>
              <a:t>Un fort potentiel</a:t>
            </a:r>
            <a:endParaRPr lang="en-FR" dirty="0"/>
          </a:p>
        </p:txBody>
      </p:sp>
      <p:pic>
        <p:nvPicPr>
          <p:cNvPr id="4" name="Content Placeholder 3">
            <a:extLst>
              <a:ext uri="{FF2B5EF4-FFF2-40B4-BE49-F238E27FC236}">
                <a16:creationId xmlns:a16="http://schemas.microsoft.com/office/drawing/2014/main" id="{DDF3DC4D-A47E-364A-BB2C-D3DF2EBBBA93}"/>
              </a:ext>
            </a:extLst>
          </p:cNvPr>
          <p:cNvPicPr>
            <a:picLocks noGrp="1" noChangeAspect="1"/>
          </p:cNvPicPr>
          <p:nvPr>
            <p:ph idx="1"/>
          </p:nvPr>
        </p:nvPicPr>
        <p:blipFill>
          <a:blip r:embed="rId2"/>
          <a:stretch>
            <a:fillRect/>
          </a:stretch>
        </p:blipFill>
        <p:spPr>
          <a:xfrm>
            <a:off x="280602" y="1076454"/>
            <a:ext cx="11191146" cy="5963282"/>
          </a:xfrm>
          <a:prstGeom prst="rect">
            <a:avLst/>
          </a:prstGeom>
        </p:spPr>
      </p:pic>
    </p:spTree>
    <p:extLst>
      <p:ext uri="{BB962C8B-B14F-4D97-AF65-F5344CB8AC3E}">
        <p14:creationId xmlns:p14="http://schemas.microsoft.com/office/powerpoint/2010/main" val="2246357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35" name="Picture 34">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7" name="Oval 36">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39" name="Picture 38">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41" name="Picture 40">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43" name="Rectangle 42">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7" name="Espace réservé du contenu 6" descr="Une image contenant extérieur, neige, personne, homme&#10;&#10;Description générée automatiquement">
            <a:extLst>
              <a:ext uri="{FF2B5EF4-FFF2-40B4-BE49-F238E27FC236}">
                <a16:creationId xmlns:a16="http://schemas.microsoft.com/office/drawing/2014/main" id="{C68D581B-92A9-AB43-AFC7-48729F88AAF3}"/>
              </a:ext>
            </a:extLst>
          </p:cNvPr>
          <p:cNvPicPr>
            <a:picLocks noChangeAspect="1"/>
          </p:cNvPicPr>
          <p:nvPr/>
        </p:nvPicPr>
        <p:blipFill rotWithShape="1">
          <a:blip r:embed="rId7"/>
          <a:srcRect t="16019" r="-1" b="12055"/>
          <a:stretch/>
        </p:blipFill>
        <p:spPr>
          <a:xfrm>
            <a:off x="1" y="-5"/>
            <a:ext cx="12191695" cy="5020241"/>
          </a:xfrm>
          <a:custGeom>
            <a:avLst/>
            <a:gdLst/>
            <a:ahLst/>
            <a:cxnLst/>
            <a:rect l="l" t="t" r="r" b="b"/>
            <a:pathLst>
              <a:path w="12191695" h="5020241">
                <a:moveTo>
                  <a:pt x="0" y="0"/>
                </a:moveTo>
                <a:lnTo>
                  <a:pt x="12191695" y="0"/>
                </a:lnTo>
                <a:lnTo>
                  <a:pt x="12191695" y="4057991"/>
                </a:lnTo>
                <a:lnTo>
                  <a:pt x="11914945" y="4110187"/>
                </a:lnTo>
                <a:lnTo>
                  <a:pt x="11639412" y="4159931"/>
                </a:lnTo>
                <a:lnTo>
                  <a:pt x="11362661" y="4208624"/>
                </a:lnTo>
                <a:lnTo>
                  <a:pt x="11084690" y="4250310"/>
                </a:lnTo>
                <a:lnTo>
                  <a:pt x="10807939" y="4292347"/>
                </a:lnTo>
                <a:lnTo>
                  <a:pt x="10529968" y="4331582"/>
                </a:lnTo>
                <a:lnTo>
                  <a:pt x="10255655" y="4365211"/>
                </a:lnTo>
                <a:lnTo>
                  <a:pt x="9977684" y="4397089"/>
                </a:lnTo>
                <a:lnTo>
                  <a:pt x="9700933" y="4426165"/>
                </a:lnTo>
                <a:lnTo>
                  <a:pt x="9429058" y="4451387"/>
                </a:lnTo>
                <a:lnTo>
                  <a:pt x="9153526" y="4476609"/>
                </a:lnTo>
                <a:lnTo>
                  <a:pt x="8881651" y="4497628"/>
                </a:lnTo>
                <a:lnTo>
                  <a:pt x="8609776" y="4514092"/>
                </a:lnTo>
                <a:lnTo>
                  <a:pt x="8339121" y="4531258"/>
                </a:lnTo>
                <a:lnTo>
                  <a:pt x="8070903" y="4545620"/>
                </a:lnTo>
                <a:lnTo>
                  <a:pt x="7805124" y="4555779"/>
                </a:lnTo>
                <a:lnTo>
                  <a:pt x="7539345" y="4564537"/>
                </a:lnTo>
                <a:lnTo>
                  <a:pt x="7276005" y="4572944"/>
                </a:lnTo>
                <a:lnTo>
                  <a:pt x="7016322" y="4576798"/>
                </a:lnTo>
                <a:lnTo>
                  <a:pt x="6756639" y="4581001"/>
                </a:lnTo>
                <a:lnTo>
                  <a:pt x="6500613" y="4583103"/>
                </a:lnTo>
                <a:lnTo>
                  <a:pt x="6247026" y="4581001"/>
                </a:lnTo>
                <a:lnTo>
                  <a:pt x="5995877" y="4581001"/>
                </a:lnTo>
                <a:lnTo>
                  <a:pt x="5747167" y="4576798"/>
                </a:lnTo>
                <a:lnTo>
                  <a:pt x="5503333" y="4570492"/>
                </a:lnTo>
                <a:lnTo>
                  <a:pt x="5261938" y="4564537"/>
                </a:lnTo>
                <a:lnTo>
                  <a:pt x="5025418" y="4557881"/>
                </a:lnTo>
                <a:lnTo>
                  <a:pt x="4790118" y="4547722"/>
                </a:lnTo>
                <a:lnTo>
                  <a:pt x="4558477" y="4536862"/>
                </a:lnTo>
                <a:lnTo>
                  <a:pt x="4331710" y="4527054"/>
                </a:lnTo>
                <a:lnTo>
                  <a:pt x="3889152" y="4499379"/>
                </a:lnTo>
                <a:lnTo>
                  <a:pt x="3464881" y="4469954"/>
                </a:lnTo>
                <a:lnTo>
                  <a:pt x="3057678" y="4439126"/>
                </a:lnTo>
                <a:lnTo>
                  <a:pt x="2672421" y="4405147"/>
                </a:lnTo>
                <a:lnTo>
                  <a:pt x="2304232" y="4369765"/>
                </a:lnTo>
                <a:lnTo>
                  <a:pt x="1962864" y="4331582"/>
                </a:lnTo>
                <a:lnTo>
                  <a:pt x="1642223" y="4294099"/>
                </a:lnTo>
                <a:lnTo>
                  <a:pt x="1347183" y="4256616"/>
                </a:lnTo>
                <a:lnTo>
                  <a:pt x="1076528" y="4221235"/>
                </a:lnTo>
                <a:lnTo>
                  <a:pt x="836351" y="4187605"/>
                </a:lnTo>
                <a:lnTo>
                  <a:pt x="619339" y="4155727"/>
                </a:lnTo>
                <a:lnTo>
                  <a:pt x="436464" y="4129104"/>
                </a:lnTo>
                <a:lnTo>
                  <a:pt x="282848" y="4103881"/>
                </a:lnTo>
                <a:lnTo>
                  <a:pt x="71932" y="4067800"/>
                </a:lnTo>
                <a:lnTo>
                  <a:pt x="1" y="4055539"/>
                </a:lnTo>
                <a:lnTo>
                  <a:pt x="1" y="5020241"/>
                </a:lnTo>
                <a:lnTo>
                  <a:pt x="0" y="5020241"/>
                </a:lnTo>
                <a:close/>
              </a:path>
            </a:pathLst>
          </a:custGeom>
        </p:spPr>
      </p:pic>
      <p:sp>
        <p:nvSpPr>
          <p:cNvPr id="45" name="Freeform 16">
            <a:extLst>
              <a:ext uri="{FF2B5EF4-FFF2-40B4-BE49-F238E27FC236}">
                <a16:creationId xmlns:a16="http://schemas.microsoft.com/office/drawing/2014/main" id="{E4F17063-EDA4-417B-946F-BA357F3B3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753695"/>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2">
              <a:alpha val="40000"/>
            </a:schemeClr>
          </a:solidFill>
          <a:ln>
            <a:noFill/>
          </a:ln>
        </p:spPr>
        <p:txBody>
          <a:bodyPr rtlCol="0" anchor="ctr"/>
          <a:lstStyle/>
          <a:p>
            <a:pPr algn="ctr"/>
            <a:endParaRPr lang="en-US">
              <a:solidFill>
                <a:schemeClr val="tx1"/>
              </a:solidFill>
            </a:endParaRPr>
          </a:p>
        </p:txBody>
      </p:sp>
      <p:sp>
        <p:nvSpPr>
          <p:cNvPr id="47" name="Freeform: Shape 46">
            <a:extLst>
              <a:ext uri="{FF2B5EF4-FFF2-40B4-BE49-F238E27FC236}">
                <a16:creationId xmlns:a16="http://schemas.microsoft.com/office/drawing/2014/main" id="{D36F3EEA-55D4-4677-80E7-92D00B8F3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12192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80F2F386-2DE1-9348-A734-07079DF1DE37}"/>
              </a:ext>
            </a:extLst>
          </p:cNvPr>
          <p:cNvSpPr>
            <a:spLocks noGrp="1"/>
          </p:cNvSpPr>
          <p:nvPr>
            <p:ph type="title"/>
          </p:nvPr>
        </p:nvSpPr>
        <p:spPr>
          <a:xfrm>
            <a:off x="636916" y="4854346"/>
            <a:ext cx="10407602" cy="868026"/>
          </a:xfrm>
        </p:spPr>
        <p:txBody>
          <a:bodyPr vert="horz" lIns="91440" tIns="45720" rIns="91440" bIns="45720" rtlCol="0" anchor="b">
            <a:normAutofit/>
          </a:bodyPr>
          <a:lstStyle/>
          <a:p>
            <a:r>
              <a:rPr lang="en-US" sz="4800">
                <a:solidFill>
                  <a:srgbClr val="EBEBEB"/>
                </a:solidFill>
              </a:rPr>
              <a:t>Les défis sont immenses</a:t>
            </a:r>
          </a:p>
        </p:txBody>
      </p:sp>
    </p:spTree>
    <p:extLst>
      <p:ext uri="{BB962C8B-B14F-4D97-AF65-F5344CB8AC3E}">
        <p14:creationId xmlns:p14="http://schemas.microsoft.com/office/powerpoint/2010/main" val="3366327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E1159-8C30-E74D-B435-9598AD78372F}"/>
              </a:ext>
            </a:extLst>
          </p:cNvPr>
          <p:cNvSpPr>
            <a:spLocks noGrp="1"/>
          </p:cNvSpPr>
          <p:nvPr>
            <p:ph type="title"/>
          </p:nvPr>
        </p:nvSpPr>
        <p:spPr>
          <a:xfrm>
            <a:off x="650669" y="629266"/>
            <a:ext cx="3330328" cy="1641986"/>
          </a:xfrm>
        </p:spPr>
        <p:txBody>
          <a:bodyPr>
            <a:normAutofit fontScale="90000"/>
          </a:bodyPr>
          <a:lstStyle/>
          <a:p>
            <a:r>
              <a:rPr lang="en-FR" dirty="0"/>
              <a:t>Des tablettes dans une école au Niger</a:t>
            </a:r>
          </a:p>
        </p:txBody>
      </p:sp>
      <p:pic>
        <p:nvPicPr>
          <p:cNvPr id="4" name="Content Placeholder 3">
            <a:extLst>
              <a:ext uri="{FF2B5EF4-FFF2-40B4-BE49-F238E27FC236}">
                <a16:creationId xmlns:a16="http://schemas.microsoft.com/office/drawing/2014/main" id="{8096342B-ED2B-7A40-AE85-0E1ECD58E628}"/>
              </a:ext>
            </a:extLst>
          </p:cNvPr>
          <p:cNvPicPr>
            <a:picLocks noChangeAspect="1"/>
          </p:cNvPicPr>
          <p:nvPr/>
        </p:nvPicPr>
        <p:blipFill rotWithShape="1">
          <a:blip r:embed="rId3"/>
          <a:srcRect t="18173" r="-2" b="13791"/>
          <a:stretch/>
        </p:blipFill>
        <p:spPr>
          <a:xfrm>
            <a:off x="4634680" y="10"/>
            <a:ext cx="7560130" cy="6857990"/>
          </a:xfrm>
          <a:prstGeom prst="rect">
            <a:avLst/>
          </a:prstGeom>
        </p:spPr>
      </p:pic>
      <p:sp>
        <p:nvSpPr>
          <p:cNvPr id="11" name="Rectangle 10">
            <a:extLst>
              <a:ext uri="{FF2B5EF4-FFF2-40B4-BE49-F238E27FC236}">
                <a16:creationId xmlns:a16="http://schemas.microsoft.com/office/drawing/2014/main" id="{A26E2FAE-FA60-497B-B2CB-7702C6FF3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Content Placeholder 7">
            <a:extLst>
              <a:ext uri="{FF2B5EF4-FFF2-40B4-BE49-F238E27FC236}">
                <a16:creationId xmlns:a16="http://schemas.microsoft.com/office/drawing/2014/main" id="{FEB1AB90-1862-49C5-B1EF-08803BA71031}"/>
              </a:ext>
            </a:extLst>
          </p:cNvPr>
          <p:cNvSpPr>
            <a:spLocks noGrp="1"/>
          </p:cNvSpPr>
          <p:nvPr>
            <p:ph idx="1"/>
          </p:nvPr>
        </p:nvSpPr>
        <p:spPr>
          <a:xfrm>
            <a:off x="650668" y="3428999"/>
            <a:ext cx="3573461" cy="2819399"/>
          </a:xfrm>
        </p:spPr>
        <p:txBody>
          <a:bodyPr>
            <a:normAutofit/>
          </a:bodyPr>
          <a:lstStyle/>
          <a:p>
            <a:r>
              <a:rPr lang="en-US" sz="3600" dirty="0" err="1"/>
              <a:t>L’école</a:t>
            </a:r>
            <a:r>
              <a:rPr lang="en-US" sz="3600" dirty="0"/>
              <a:t> </a:t>
            </a:r>
            <a:r>
              <a:rPr lang="en-US" sz="3600" dirty="0" err="1"/>
              <a:t>n’est</a:t>
            </a:r>
            <a:r>
              <a:rPr lang="en-US" sz="3600" dirty="0"/>
              <a:t> pas </a:t>
            </a:r>
            <a:r>
              <a:rPr lang="en-US" sz="3600" dirty="0" err="1"/>
              <a:t>reliée</a:t>
            </a:r>
            <a:r>
              <a:rPr lang="en-US" sz="3600" dirty="0"/>
              <a:t> au reseau </a:t>
            </a:r>
            <a:r>
              <a:rPr lang="en-US" sz="3600" dirty="0" err="1"/>
              <a:t>électrique</a:t>
            </a:r>
            <a:endParaRPr lang="en-US" sz="3600" dirty="0"/>
          </a:p>
        </p:txBody>
      </p:sp>
    </p:spTree>
    <p:extLst>
      <p:ext uri="{BB962C8B-B14F-4D97-AF65-F5344CB8AC3E}">
        <p14:creationId xmlns:p14="http://schemas.microsoft.com/office/powerpoint/2010/main" val="2205514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61A48-BFA4-504E-973D-E49671D95D80}"/>
              </a:ext>
            </a:extLst>
          </p:cNvPr>
          <p:cNvSpPr>
            <a:spLocks noGrp="1"/>
          </p:cNvSpPr>
          <p:nvPr>
            <p:ph type="title"/>
          </p:nvPr>
        </p:nvSpPr>
        <p:spPr/>
        <p:txBody>
          <a:bodyPr/>
          <a:lstStyle/>
          <a:p>
            <a:r>
              <a:rPr lang="en-FR" dirty="0"/>
              <a:t>L’accès à l’Internet dans les écoles</a:t>
            </a:r>
          </a:p>
        </p:txBody>
      </p:sp>
      <p:pic>
        <p:nvPicPr>
          <p:cNvPr id="4" name="Content Placeholder 3">
            <a:extLst>
              <a:ext uri="{FF2B5EF4-FFF2-40B4-BE49-F238E27FC236}">
                <a16:creationId xmlns:a16="http://schemas.microsoft.com/office/drawing/2014/main" id="{7F8EB137-429C-F345-B3F7-76FC1A004326}"/>
              </a:ext>
            </a:extLst>
          </p:cNvPr>
          <p:cNvPicPr>
            <a:picLocks noGrp="1" noChangeAspect="1"/>
          </p:cNvPicPr>
          <p:nvPr>
            <p:ph idx="1"/>
          </p:nvPr>
        </p:nvPicPr>
        <p:blipFill>
          <a:blip r:embed="rId2"/>
          <a:stretch>
            <a:fillRect/>
          </a:stretch>
        </p:blipFill>
        <p:spPr>
          <a:xfrm>
            <a:off x="646111" y="1107276"/>
            <a:ext cx="8090116" cy="5750724"/>
          </a:xfrm>
          <a:prstGeom prst="rect">
            <a:avLst/>
          </a:prstGeom>
        </p:spPr>
      </p:pic>
    </p:spTree>
    <p:extLst>
      <p:ext uri="{BB962C8B-B14F-4D97-AF65-F5344CB8AC3E}">
        <p14:creationId xmlns:p14="http://schemas.microsoft.com/office/powerpoint/2010/main" val="1556913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0" name="Picture 69">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2" name="Picture 71">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74" name="Oval 73">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76" name="Picture 75">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78" name="Picture 77">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80" name="Rectangle 79">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2" name="Rectangle 81">
            <a:extLst>
              <a:ext uri="{FF2B5EF4-FFF2-40B4-BE49-F238E27FC236}">
                <a16:creationId xmlns:a16="http://schemas.microsoft.com/office/drawing/2014/main" id="{757B325C-3E35-45CF-9D07-3BCB281F3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95D111-AC4A-8F48-9EF7-0712F51CCD02}"/>
              </a:ext>
            </a:extLst>
          </p:cNvPr>
          <p:cNvSpPr>
            <a:spLocks noGrp="1"/>
          </p:cNvSpPr>
          <p:nvPr>
            <p:ph type="title"/>
          </p:nvPr>
        </p:nvSpPr>
        <p:spPr>
          <a:xfrm>
            <a:off x="8191925" y="1325880"/>
            <a:ext cx="3352375" cy="3066507"/>
          </a:xfrm>
        </p:spPr>
        <p:txBody>
          <a:bodyPr vert="horz" lIns="91440" tIns="45720" rIns="91440" bIns="45720" rtlCol="0" anchor="b">
            <a:normAutofit/>
          </a:bodyPr>
          <a:lstStyle/>
          <a:p>
            <a:pPr>
              <a:lnSpc>
                <a:spcPct val="90000"/>
              </a:lnSpc>
            </a:pPr>
            <a:r>
              <a:rPr lang="en-US" b="0" i="0" kern="1200" dirty="0">
                <a:solidFill>
                  <a:srgbClr val="EBEBEB"/>
                </a:solidFill>
                <a:latin typeface="+mj-lt"/>
                <a:ea typeface="+mj-ea"/>
                <a:cs typeface="+mj-cs"/>
              </a:rPr>
              <a:t>La formation des enseignants</a:t>
            </a:r>
          </a:p>
        </p:txBody>
      </p:sp>
      <p:sp>
        <p:nvSpPr>
          <p:cNvPr id="84" name="Freeform 36">
            <a:extLst>
              <a:ext uri="{FF2B5EF4-FFF2-40B4-BE49-F238E27FC236}">
                <a16:creationId xmlns:a16="http://schemas.microsoft.com/office/drawing/2014/main" id="{C24BEC42-AFF3-40D1-93A2-A27A42E1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86" name="Freeform: Shape 85">
            <a:extLst>
              <a:ext uri="{FF2B5EF4-FFF2-40B4-BE49-F238E27FC236}">
                <a16:creationId xmlns:a16="http://schemas.microsoft.com/office/drawing/2014/main" id="{608F427C-1EC9-4280-9367-F2B3AA063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809954" cy="6858000"/>
          </a:xfrm>
          <a:custGeom>
            <a:avLst/>
            <a:gdLst>
              <a:gd name="connsiteX0" fmla="*/ 6465239 w 7809954"/>
              <a:gd name="connsiteY0" fmla="*/ 0 h 6858000"/>
              <a:gd name="connsiteX1" fmla="*/ 7808777 w 7809954"/>
              <a:gd name="connsiteY1" fmla="*/ 0 h 6858000"/>
              <a:gd name="connsiteX2" fmla="*/ 7783732 w 7809954"/>
              <a:gd name="connsiteY2" fmla="*/ 155676 h 6858000"/>
              <a:gd name="connsiteX3" fmla="*/ 7759863 w 7809954"/>
              <a:gd name="connsiteY3" fmla="*/ 310667 h 6858000"/>
              <a:gd name="connsiteX4" fmla="*/ 7736499 w 7809954"/>
              <a:gd name="connsiteY4" fmla="*/ 466344 h 6858000"/>
              <a:gd name="connsiteX5" fmla="*/ 7716496 w 7809954"/>
              <a:gd name="connsiteY5" fmla="*/ 622706 h 6858000"/>
              <a:gd name="connsiteX6" fmla="*/ 7696325 w 7809954"/>
              <a:gd name="connsiteY6" fmla="*/ 778383 h 6858000"/>
              <a:gd name="connsiteX7" fmla="*/ 7677499 w 7809954"/>
              <a:gd name="connsiteY7" fmla="*/ 934745 h 6858000"/>
              <a:gd name="connsiteX8" fmla="*/ 7661363 w 7809954"/>
              <a:gd name="connsiteY8" fmla="*/ 1089050 h 6858000"/>
              <a:gd name="connsiteX9" fmla="*/ 7646067 w 7809954"/>
              <a:gd name="connsiteY9" fmla="*/ 1245413 h 6858000"/>
              <a:gd name="connsiteX10" fmla="*/ 7632115 w 7809954"/>
              <a:gd name="connsiteY10" fmla="*/ 1401089 h 6858000"/>
              <a:gd name="connsiteX11" fmla="*/ 7620013 w 7809954"/>
              <a:gd name="connsiteY11" fmla="*/ 1554023 h 6858000"/>
              <a:gd name="connsiteX12" fmla="*/ 7607910 w 7809954"/>
              <a:gd name="connsiteY12" fmla="*/ 1709013 h 6858000"/>
              <a:gd name="connsiteX13" fmla="*/ 7597825 w 7809954"/>
              <a:gd name="connsiteY13" fmla="*/ 1861947 h 6858000"/>
              <a:gd name="connsiteX14" fmla="*/ 7589925 w 7809954"/>
              <a:gd name="connsiteY14" fmla="*/ 2014880 h 6858000"/>
              <a:gd name="connsiteX15" fmla="*/ 7581688 w 7809954"/>
              <a:gd name="connsiteY15" fmla="*/ 2167128 h 6858000"/>
              <a:gd name="connsiteX16" fmla="*/ 7574797 w 7809954"/>
              <a:gd name="connsiteY16" fmla="*/ 2318004 h 6858000"/>
              <a:gd name="connsiteX17" fmla="*/ 7569922 w 7809954"/>
              <a:gd name="connsiteY17" fmla="*/ 2467508 h 6858000"/>
              <a:gd name="connsiteX18" fmla="*/ 7565720 w 7809954"/>
              <a:gd name="connsiteY18" fmla="*/ 2617013 h 6858000"/>
              <a:gd name="connsiteX19" fmla="*/ 7561686 w 7809954"/>
              <a:gd name="connsiteY19" fmla="*/ 2765145 h 6858000"/>
              <a:gd name="connsiteX20" fmla="*/ 7559837 w 7809954"/>
              <a:gd name="connsiteY20" fmla="*/ 2911221 h 6858000"/>
              <a:gd name="connsiteX21" fmla="*/ 7557820 w 7809954"/>
              <a:gd name="connsiteY21" fmla="*/ 3057296 h 6858000"/>
              <a:gd name="connsiteX22" fmla="*/ 7556811 w 7809954"/>
              <a:gd name="connsiteY22" fmla="*/ 3201314 h 6858000"/>
              <a:gd name="connsiteX23" fmla="*/ 7557820 w 7809954"/>
              <a:gd name="connsiteY23" fmla="*/ 3343960 h 6858000"/>
              <a:gd name="connsiteX24" fmla="*/ 7557820 w 7809954"/>
              <a:gd name="connsiteY24" fmla="*/ 3485235 h 6858000"/>
              <a:gd name="connsiteX25" fmla="*/ 7559837 w 7809954"/>
              <a:gd name="connsiteY25" fmla="*/ 3625138 h 6858000"/>
              <a:gd name="connsiteX26" fmla="*/ 7562862 w 7809954"/>
              <a:gd name="connsiteY26" fmla="*/ 3762298 h 6858000"/>
              <a:gd name="connsiteX27" fmla="*/ 7565720 w 7809954"/>
              <a:gd name="connsiteY27" fmla="*/ 3898087 h 6858000"/>
              <a:gd name="connsiteX28" fmla="*/ 7568914 w 7809954"/>
              <a:gd name="connsiteY28" fmla="*/ 4031132 h 6858000"/>
              <a:gd name="connsiteX29" fmla="*/ 7573788 w 7809954"/>
              <a:gd name="connsiteY29" fmla="*/ 4163491 h 6858000"/>
              <a:gd name="connsiteX30" fmla="*/ 7578999 w 7809954"/>
              <a:gd name="connsiteY30" fmla="*/ 4293793 h 6858000"/>
              <a:gd name="connsiteX31" fmla="*/ 7583705 w 7809954"/>
              <a:gd name="connsiteY31" fmla="*/ 4421352 h 6858000"/>
              <a:gd name="connsiteX32" fmla="*/ 7596985 w 7809954"/>
              <a:gd name="connsiteY32" fmla="*/ 4670298 h 6858000"/>
              <a:gd name="connsiteX33" fmla="*/ 7611104 w 7809954"/>
              <a:gd name="connsiteY33" fmla="*/ 4908956 h 6858000"/>
              <a:gd name="connsiteX34" fmla="*/ 7625896 w 7809954"/>
              <a:gd name="connsiteY34" fmla="*/ 5138013 h 6858000"/>
              <a:gd name="connsiteX35" fmla="*/ 7642201 w 7809954"/>
              <a:gd name="connsiteY35" fmla="*/ 5354726 h 6858000"/>
              <a:gd name="connsiteX36" fmla="*/ 7659178 w 7809954"/>
              <a:gd name="connsiteY36" fmla="*/ 5561838 h 6858000"/>
              <a:gd name="connsiteX37" fmla="*/ 7677499 w 7809954"/>
              <a:gd name="connsiteY37" fmla="*/ 5753862 h 6858000"/>
              <a:gd name="connsiteX38" fmla="*/ 7695485 w 7809954"/>
              <a:gd name="connsiteY38" fmla="*/ 5934227 h 6858000"/>
              <a:gd name="connsiteX39" fmla="*/ 7713470 w 7809954"/>
              <a:gd name="connsiteY39" fmla="*/ 6100191 h 6858000"/>
              <a:gd name="connsiteX40" fmla="*/ 7730447 w 7809954"/>
              <a:gd name="connsiteY40" fmla="*/ 6252438 h 6858000"/>
              <a:gd name="connsiteX41" fmla="*/ 7746584 w 7809954"/>
              <a:gd name="connsiteY41" fmla="*/ 6387541 h 6858000"/>
              <a:gd name="connsiteX42" fmla="*/ 7761880 w 7809954"/>
              <a:gd name="connsiteY42" fmla="*/ 6509613 h 6858000"/>
              <a:gd name="connsiteX43" fmla="*/ 7774655 w 7809954"/>
              <a:gd name="connsiteY43" fmla="*/ 6612483 h 6858000"/>
              <a:gd name="connsiteX44" fmla="*/ 7786757 w 7809954"/>
              <a:gd name="connsiteY44" fmla="*/ 6698894 h 6858000"/>
              <a:gd name="connsiteX45" fmla="*/ 7804071 w 7809954"/>
              <a:gd name="connsiteY45" fmla="*/ 6817538 h 6858000"/>
              <a:gd name="connsiteX46" fmla="*/ 7809954 w 7809954"/>
              <a:gd name="connsiteY46" fmla="*/ 6858000 h 6858000"/>
              <a:gd name="connsiteX47" fmla="*/ 7157124 w 7809954"/>
              <a:gd name="connsiteY47" fmla="*/ 6858000 h 6858000"/>
              <a:gd name="connsiteX48" fmla="*/ 7157124 w 7809954"/>
              <a:gd name="connsiteY48" fmla="*/ 6858000 h 6858000"/>
              <a:gd name="connsiteX49" fmla="*/ 0 w 7809954"/>
              <a:gd name="connsiteY49" fmla="*/ 6858000 h 6858000"/>
              <a:gd name="connsiteX50" fmla="*/ 0 w 7809954"/>
              <a:gd name="connsiteY50" fmla="*/ 0 h 6858000"/>
              <a:gd name="connsiteX51" fmla="*/ 6465239 w 7809954"/>
              <a:gd name="connsiteY5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809954" h="6858000">
                <a:moveTo>
                  <a:pt x="6465239" y="0"/>
                </a:moveTo>
                <a:lnTo>
                  <a:pt x="7808777" y="0"/>
                </a:lnTo>
                <a:lnTo>
                  <a:pt x="7783732" y="155676"/>
                </a:lnTo>
                <a:lnTo>
                  <a:pt x="7759863" y="310667"/>
                </a:lnTo>
                <a:lnTo>
                  <a:pt x="7736499" y="466344"/>
                </a:lnTo>
                <a:lnTo>
                  <a:pt x="7716496" y="622706"/>
                </a:lnTo>
                <a:lnTo>
                  <a:pt x="7696325" y="778383"/>
                </a:lnTo>
                <a:lnTo>
                  <a:pt x="7677499" y="934745"/>
                </a:lnTo>
                <a:lnTo>
                  <a:pt x="7661363" y="1089050"/>
                </a:lnTo>
                <a:lnTo>
                  <a:pt x="7646067" y="1245413"/>
                </a:lnTo>
                <a:lnTo>
                  <a:pt x="7632115" y="1401089"/>
                </a:lnTo>
                <a:lnTo>
                  <a:pt x="7620013" y="1554023"/>
                </a:lnTo>
                <a:lnTo>
                  <a:pt x="7607910" y="1709013"/>
                </a:lnTo>
                <a:lnTo>
                  <a:pt x="7597825" y="1861947"/>
                </a:lnTo>
                <a:lnTo>
                  <a:pt x="7589925" y="2014880"/>
                </a:lnTo>
                <a:lnTo>
                  <a:pt x="7581688" y="2167128"/>
                </a:lnTo>
                <a:lnTo>
                  <a:pt x="7574797" y="2318004"/>
                </a:lnTo>
                <a:lnTo>
                  <a:pt x="7569922" y="2467508"/>
                </a:lnTo>
                <a:lnTo>
                  <a:pt x="7565720" y="2617013"/>
                </a:lnTo>
                <a:lnTo>
                  <a:pt x="7561686" y="2765145"/>
                </a:lnTo>
                <a:lnTo>
                  <a:pt x="7559837" y="2911221"/>
                </a:lnTo>
                <a:lnTo>
                  <a:pt x="7557820" y="3057296"/>
                </a:lnTo>
                <a:lnTo>
                  <a:pt x="7556811" y="3201314"/>
                </a:lnTo>
                <a:lnTo>
                  <a:pt x="7557820" y="3343960"/>
                </a:lnTo>
                <a:lnTo>
                  <a:pt x="7557820" y="3485235"/>
                </a:lnTo>
                <a:lnTo>
                  <a:pt x="7559837" y="3625138"/>
                </a:lnTo>
                <a:lnTo>
                  <a:pt x="7562862" y="3762298"/>
                </a:lnTo>
                <a:lnTo>
                  <a:pt x="7565720" y="3898087"/>
                </a:lnTo>
                <a:lnTo>
                  <a:pt x="7568914" y="4031132"/>
                </a:lnTo>
                <a:lnTo>
                  <a:pt x="7573788" y="4163491"/>
                </a:lnTo>
                <a:lnTo>
                  <a:pt x="7578999" y="4293793"/>
                </a:lnTo>
                <a:lnTo>
                  <a:pt x="7583705" y="4421352"/>
                </a:lnTo>
                <a:lnTo>
                  <a:pt x="7596985" y="4670298"/>
                </a:lnTo>
                <a:lnTo>
                  <a:pt x="7611104" y="4908956"/>
                </a:lnTo>
                <a:lnTo>
                  <a:pt x="7625896" y="5138013"/>
                </a:lnTo>
                <a:lnTo>
                  <a:pt x="7642201" y="5354726"/>
                </a:lnTo>
                <a:lnTo>
                  <a:pt x="7659178" y="5561838"/>
                </a:lnTo>
                <a:lnTo>
                  <a:pt x="7677499" y="5753862"/>
                </a:lnTo>
                <a:lnTo>
                  <a:pt x="7695485" y="5934227"/>
                </a:lnTo>
                <a:lnTo>
                  <a:pt x="7713470" y="6100191"/>
                </a:lnTo>
                <a:lnTo>
                  <a:pt x="7730447" y="6252438"/>
                </a:lnTo>
                <a:lnTo>
                  <a:pt x="7746584" y="6387541"/>
                </a:lnTo>
                <a:lnTo>
                  <a:pt x="7761880" y="6509613"/>
                </a:lnTo>
                <a:lnTo>
                  <a:pt x="7774655" y="6612483"/>
                </a:lnTo>
                <a:lnTo>
                  <a:pt x="7786757" y="6698894"/>
                </a:lnTo>
                <a:lnTo>
                  <a:pt x="7804071" y="6817538"/>
                </a:lnTo>
                <a:lnTo>
                  <a:pt x="7809954" y="6858000"/>
                </a:lnTo>
                <a:lnTo>
                  <a:pt x="7157124" y="6858000"/>
                </a:lnTo>
                <a:lnTo>
                  <a:pt x="7157124" y="6858000"/>
                </a:lnTo>
                <a:lnTo>
                  <a:pt x="0" y="6858000"/>
                </a:lnTo>
                <a:lnTo>
                  <a:pt x="0" y="0"/>
                </a:lnTo>
                <a:lnTo>
                  <a:pt x="646523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8" name="Rectangle 87">
            <a:extLst>
              <a:ext uri="{FF2B5EF4-FFF2-40B4-BE49-F238E27FC236}">
                <a16:creationId xmlns:a16="http://schemas.microsoft.com/office/drawing/2014/main" id="{F98810A7-E114-447A-A7D6-69B27CFB5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1025" name="Picture 1" descr="page3image4894704">
            <a:extLst>
              <a:ext uri="{FF2B5EF4-FFF2-40B4-BE49-F238E27FC236}">
                <a16:creationId xmlns:a16="http://schemas.microsoft.com/office/drawing/2014/main" id="{624584A6-5FED-944D-8464-0B3A17B44023}"/>
              </a:ext>
            </a:extLst>
          </p:cNvPr>
          <p:cNvPicPr>
            <a:picLocks noGrp="1" noChangeAspect="1" noChangeArrowheads="1"/>
          </p:cNvPicPr>
          <p:nvPr>
            <p:ph idx="1"/>
          </p:nvPr>
        </p:nvPicPr>
        <p:blipFill>
          <a:blip r:embed="rId6">
            <a:extLst>
              <a:ext uri="{28A0092B-C50C-407E-A947-70E740481C1C}">
                <a14:useLocalDpi xmlns:a14="http://schemas.microsoft.com/office/drawing/2010/main" val="0"/>
              </a:ext>
            </a:extLst>
          </a:blip>
          <a:stretch>
            <a:fillRect/>
          </a:stretch>
        </p:blipFill>
        <p:spPr bwMode="auto">
          <a:xfrm>
            <a:off x="-61708" y="1325880"/>
            <a:ext cx="7649896" cy="4188315"/>
          </a:xfrm>
          <a:prstGeom prst="rect">
            <a:avLst/>
          </a:prstGeom>
          <a:noFill/>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1B947D7-7DA8-4F42-A642-E08F7543B62E}"/>
              </a:ext>
            </a:extLst>
          </p:cNvPr>
          <p:cNvSpPr txBox="1"/>
          <p:nvPr/>
        </p:nvSpPr>
        <p:spPr>
          <a:xfrm>
            <a:off x="706401" y="5816765"/>
            <a:ext cx="5217082" cy="369332"/>
          </a:xfrm>
          <a:prstGeom prst="rect">
            <a:avLst/>
          </a:prstGeom>
          <a:noFill/>
        </p:spPr>
        <p:txBody>
          <a:bodyPr wrap="square" rtlCol="0">
            <a:spAutoFit/>
          </a:bodyPr>
          <a:lstStyle/>
          <a:p>
            <a:r>
              <a:rPr lang="en-FR" dirty="0"/>
              <a:t>% </a:t>
            </a:r>
            <a:r>
              <a:rPr lang="en-FR"/>
              <a:t>d’enseignants qualififés</a:t>
            </a:r>
            <a:r>
              <a:rPr lang="fr-FR" dirty="0"/>
              <a:t>, source ISU</a:t>
            </a:r>
            <a:endParaRPr lang="en-FR" dirty="0"/>
          </a:p>
        </p:txBody>
      </p:sp>
    </p:spTree>
    <p:extLst>
      <p:ext uri="{BB962C8B-B14F-4D97-AF65-F5344CB8AC3E}">
        <p14:creationId xmlns:p14="http://schemas.microsoft.com/office/powerpoint/2010/main" val="2418911797"/>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otalTime>162</TotalTime>
  <Words>636</Words>
  <Application>Microsoft Macintosh PowerPoint</Application>
  <PresentationFormat>Grand écran</PresentationFormat>
  <Paragraphs>64</Paragraphs>
  <Slides>18</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18</vt:i4>
      </vt:variant>
    </vt:vector>
  </HeadingPairs>
  <TitlesOfParts>
    <vt:vector size="22" baseType="lpstr">
      <vt:lpstr>Arial</vt:lpstr>
      <vt:lpstr>Century Gothic</vt:lpstr>
      <vt:lpstr>Wingdings 3</vt:lpstr>
      <vt:lpstr>Ion</vt:lpstr>
      <vt:lpstr>Analyse de l’évolution de l’éducation dans les pays du Sud par un media  Pierre Varly, Meridie www.varlyproject.blog</vt:lpstr>
      <vt:lpstr>Meridie : un blog sur l’éducation dans les pays du Sud</vt:lpstr>
      <vt:lpstr>Les équipements des écoles africaines</vt:lpstr>
      <vt:lpstr>L’accès à l’energie à l’école</vt:lpstr>
      <vt:lpstr>Un fort potentiel</vt:lpstr>
      <vt:lpstr>Les défis sont immenses</vt:lpstr>
      <vt:lpstr>Des tablettes dans une école au Niger</vt:lpstr>
      <vt:lpstr>L’accès à l’Internet dans les écoles</vt:lpstr>
      <vt:lpstr>La formation des enseignants</vt:lpstr>
      <vt:lpstr>La qualité de la formation des enseignants en question</vt:lpstr>
      <vt:lpstr>Mais …</vt:lpstr>
      <vt:lpstr>Le projet One Laptop Per Child</vt:lpstr>
      <vt:lpstr>Projet OLPC et Nosy Komba à Madagascar depuis 2009</vt:lpstr>
      <vt:lpstr>Les défis surmontés</vt:lpstr>
      <vt:lpstr>Le budget du projet</vt:lpstr>
      <vt:lpstr>Les usages des technologies</vt:lpstr>
      <vt:lpstr>Question</vt:lpstr>
      <vt:lpstr>Pour aller plus loin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Analyse de l’évolution de l’éducation dans les pays du Sud par un media</dc:title>
  <dc:creator>Pierre Varly Varly</dc:creator>
  <cp:lastModifiedBy>Pierre Varly Varly</cp:lastModifiedBy>
  <cp:revision>7</cp:revision>
  <dcterms:created xsi:type="dcterms:W3CDTF">2020-10-23T12:48:46Z</dcterms:created>
  <dcterms:modified xsi:type="dcterms:W3CDTF">2020-10-24T14:17:13Z</dcterms:modified>
</cp:coreProperties>
</file>