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33"/>
    <a:srgbClr val="19C92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P\Bureau\Bureau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P\Bureau\Bureau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VARLYPROJECT\OLPC\OLPC%20impac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Ratio of computers per 100 </a:t>
            </a:r>
            <a:r>
              <a:rPr lang="en-US" sz="1800" dirty="0" smtClean="0"/>
              <a:t>inhabitants in </a:t>
            </a:r>
            <a:r>
              <a:rPr lang="en-US" sz="1800" dirty="0"/>
              <a:t>major OLPC deployment </a:t>
            </a:r>
            <a:r>
              <a:rPr lang="en-US" sz="1800" dirty="0" smtClean="0"/>
              <a:t>countries (2005)</a:t>
            </a:r>
            <a:endParaRPr lang="en-US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5.2230991252728044E-2"/>
          <c:y val="8.7427322218513584E-2"/>
          <c:w val="0.9126790717882779"/>
          <c:h val="0.72404369980262229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19C92E"/>
            </a:solidFill>
          </c:spPr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'Feuil1 (2)'!$A$2:$A$11</c:f>
              <c:strCache>
                <c:ptCount val="10"/>
                <c:pt idx="0">
                  <c:v>Haïti</c:v>
                </c:pt>
                <c:pt idx="1">
                  <c:v>Rwanda</c:v>
                </c:pt>
                <c:pt idx="2">
                  <c:v>Cambodia</c:v>
                </c:pt>
                <c:pt idx="3">
                  <c:v>Ethiopia</c:v>
                </c:pt>
                <c:pt idx="4">
                  <c:v>Ghana</c:v>
                </c:pt>
                <c:pt idx="5">
                  <c:v>Colombia</c:v>
                </c:pt>
                <c:pt idx="6">
                  <c:v>Peru</c:v>
                </c:pt>
                <c:pt idx="7">
                  <c:v>Mongolia</c:v>
                </c:pt>
                <c:pt idx="8">
                  <c:v>Mexico</c:v>
                </c:pt>
                <c:pt idx="9">
                  <c:v>Uruguay</c:v>
                </c:pt>
              </c:strCache>
            </c:strRef>
          </c:cat>
          <c:val>
            <c:numRef>
              <c:f>'Feuil1 (2)'!$H$2:$H$11</c:f>
              <c:numCache>
                <c:formatCode>General</c:formatCode>
                <c:ptCount val="10"/>
                <c:pt idx="0">
                  <c:v>0.2</c:v>
                </c:pt>
                <c:pt idx="1">
                  <c:v>0.2</c:v>
                </c:pt>
                <c:pt idx="2">
                  <c:v>0.30000000000000032</c:v>
                </c:pt>
                <c:pt idx="3">
                  <c:v>0.4</c:v>
                </c:pt>
                <c:pt idx="4">
                  <c:v>0.60000000000000064</c:v>
                </c:pt>
                <c:pt idx="5">
                  <c:v>4.4000000000000004</c:v>
                </c:pt>
                <c:pt idx="6">
                  <c:v>10.3</c:v>
                </c:pt>
                <c:pt idx="7">
                  <c:v>13.3</c:v>
                </c:pt>
                <c:pt idx="8">
                  <c:v>13.6</c:v>
                </c:pt>
                <c:pt idx="9">
                  <c:v>13.6</c:v>
                </c:pt>
              </c:numCache>
            </c:numRef>
          </c:val>
        </c:ser>
        <c:axId val="91664384"/>
        <c:axId val="91665920"/>
      </c:barChart>
      <c:catAx>
        <c:axId val="9166438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1665920"/>
        <c:crosses val="autoZero"/>
        <c:auto val="1"/>
        <c:lblAlgn val="ctr"/>
        <c:lblOffset val="100"/>
      </c:catAx>
      <c:valAx>
        <c:axId val="91665920"/>
        <c:scaling>
          <c:orientation val="minMax"/>
        </c:scaling>
        <c:axPos val="l"/>
        <c:numFmt formatCode="General" sourceLinked="1"/>
        <c:tickLblPos val="nextTo"/>
        <c:crossAx val="91664384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00">
                <a:solidFill>
                  <a:srgbClr val="FF0000"/>
                </a:solidFill>
              </a:defRPr>
            </a:pPr>
            <a:r>
              <a:rPr lang="en-US" sz="2000">
                <a:solidFill>
                  <a:srgbClr val="FF0000"/>
                </a:solidFill>
              </a:rPr>
              <a:t>Proportion of non readers in the early grades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Pt>
            <c:idx val="5"/>
            <c:spPr>
              <a:solidFill>
                <a:srgbClr val="92D050"/>
              </a:solidFill>
            </c:spPr>
          </c:dPt>
          <c:dPt>
            <c:idx val="8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strRef>
              <c:f>Feuil2!$B$4:$B$12</c:f>
              <c:strCache>
                <c:ptCount val="9"/>
                <c:pt idx="0">
                  <c:v>Afghanistan</c:v>
                </c:pt>
                <c:pt idx="1">
                  <c:v>Gambia</c:v>
                </c:pt>
                <c:pt idx="2">
                  <c:v>Honduras (rural schools)</c:v>
                </c:pt>
                <c:pt idx="3">
                  <c:v>Ethiopia</c:v>
                </c:pt>
                <c:pt idx="4">
                  <c:v>Haiti</c:v>
                </c:pt>
                <c:pt idx="5">
                  <c:v>Uganda (Central province)</c:v>
                </c:pt>
                <c:pt idx="6">
                  <c:v>Nepal</c:v>
                </c:pt>
                <c:pt idx="7">
                  <c:v>Mali</c:v>
                </c:pt>
                <c:pt idx="8">
                  <c:v>Uganda (Lango province)</c:v>
                </c:pt>
              </c:strCache>
            </c:strRef>
          </c:cat>
          <c:val>
            <c:numRef>
              <c:f>Feuil2!$E$4:$E$12</c:f>
              <c:numCache>
                <c:formatCode>0%</c:formatCode>
                <c:ptCount val="9"/>
                <c:pt idx="0">
                  <c:v>0.21000000000000021</c:v>
                </c:pt>
                <c:pt idx="1">
                  <c:v>0.27</c:v>
                </c:pt>
                <c:pt idx="2">
                  <c:v>0.29000000000000031</c:v>
                </c:pt>
                <c:pt idx="3">
                  <c:v>0.36000000000000032</c:v>
                </c:pt>
                <c:pt idx="4">
                  <c:v>0.48000000000000032</c:v>
                </c:pt>
                <c:pt idx="5">
                  <c:v>0.53</c:v>
                </c:pt>
                <c:pt idx="6">
                  <c:v>0.79</c:v>
                </c:pt>
                <c:pt idx="7">
                  <c:v>0.83000000000000063</c:v>
                </c:pt>
                <c:pt idx="8">
                  <c:v>0.88</c:v>
                </c:pt>
              </c:numCache>
            </c:numRef>
          </c:val>
        </c:ser>
        <c:axId val="92149632"/>
        <c:axId val="92151168"/>
      </c:barChart>
      <c:catAx>
        <c:axId val="9214963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2151168"/>
        <c:crosses val="autoZero"/>
        <c:auto val="1"/>
        <c:lblAlgn val="ctr"/>
        <c:lblOffset val="100"/>
      </c:catAx>
      <c:valAx>
        <c:axId val="92151168"/>
        <c:scaling>
          <c:orientation val="minMax"/>
        </c:scaling>
        <c:axPos val="l"/>
        <c:numFmt formatCode="0%" sourceLinked="1"/>
        <c:tickLblPos val="nextTo"/>
        <c:crossAx val="92149632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rgbClr val="00FF00"/>
            </a:solidFill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'Feuil1 (2)'!$I$5:$L$5</c:f>
              <c:strCache>
                <c:ptCount val="4"/>
                <c:pt idx="0">
                  <c:v>Motivation</c:v>
                </c:pt>
                <c:pt idx="1">
                  <c:v>Attitudes</c:v>
                </c:pt>
                <c:pt idx="2">
                  <c:v>Attendance</c:v>
                </c:pt>
                <c:pt idx="3">
                  <c:v>Achievement</c:v>
                </c:pt>
              </c:strCache>
            </c:strRef>
          </c:cat>
          <c:val>
            <c:numRef>
              <c:f>'Feuil1 (2)'!$I$6:$L$6</c:f>
              <c:numCache>
                <c:formatCode>0.0%</c:formatCode>
                <c:ptCount val="4"/>
                <c:pt idx="0">
                  <c:v>0.8571428571428571</c:v>
                </c:pt>
                <c:pt idx="1">
                  <c:v>0.8571428571428571</c:v>
                </c:pt>
                <c:pt idx="2">
                  <c:v>0.2857142857142857</c:v>
                </c:pt>
                <c:pt idx="3">
                  <c:v>0.5</c:v>
                </c:pt>
              </c:numCache>
            </c:numRef>
          </c:val>
        </c:ser>
        <c:axId val="92183552"/>
        <c:axId val="102226176"/>
      </c:barChart>
      <c:catAx>
        <c:axId val="9218355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2226176"/>
        <c:crosses val="autoZero"/>
        <c:auto val="1"/>
        <c:lblAlgn val="ctr"/>
        <c:lblOffset val="100"/>
      </c:catAx>
      <c:valAx>
        <c:axId val="102226176"/>
        <c:scaling>
          <c:orientation val="minMax"/>
        </c:scaling>
        <c:axPos val="l"/>
        <c:numFmt formatCode="0.0%" sourceLinked="1"/>
        <c:tickLblPos val="nextTo"/>
        <c:crossAx val="92183552"/>
        <c:crosses val="autoZero"/>
        <c:crossBetween val="between"/>
      </c:valAx>
    </c:plotArea>
    <c:plotVisOnly val="1"/>
  </c:chart>
  <c:spPr>
    <a:solidFill>
      <a:schemeClr val="accent4">
        <a:lumMod val="20000"/>
        <a:lumOff val="80000"/>
      </a:schemeClr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FB362-AB79-4916-AFDC-C3CFD9522941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E206BE-A5B4-4DCC-A5B3-5332CC77D030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2492896"/>
            <a:ext cx="7851648" cy="2088232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rgbClr val="00FF00"/>
                </a:solidFill>
              </a:rPr>
              <a:t>Evaluations in OLPC</a:t>
            </a:r>
            <a:br>
              <a:rPr lang="fr-FR" dirty="0" smtClean="0">
                <a:solidFill>
                  <a:srgbClr val="00FF00"/>
                </a:solidFill>
              </a:rPr>
            </a:br>
            <a:r>
              <a:rPr lang="fr-FR" sz="4000" dirty="0" err="1" smtClean="0">
                <a:solidFill>
                  <a:srgbClr val="00FF00"/>
                </a:solidFill>
              </a:rPr>
              <a:t>What</a:t>
            </a:r>
            <a:r>
              <a:rPr lang="fr-FR" sz="4000" dirty="0" smtClean="0">
                <a:solidFill>
                  <a:srgbClr val="00FF00"/>
                </a:solidFill>
              </a:rPr>
              <a:t> for ? </a:t>
            </a:r>
            <a:r>
              <a:rPr lang="fr-FR" sz="4000" dirty="0" err="1" smtClean="0">
                <a:solidFill>
                  <a:srgbClr val="00FF00"/>
                </a:solidFill>
              </a:rPr>
              <a:t>What</a:t>
            </a:r>
            <a:r>
              <a:rPr lang="fr-FR" sz="4000" dirty="0" smtClean="0">
                <a:solidFill>
                  <a:srgbClr val="00FF00"/>
                </a:solidFill>
              </a:rPr>
              <a:t> has been </a:t>
            </a:r>
            <a:r>
              <a:rPr lang="fr-FR" sz="4000" dirty="0" err="1" smtClean="0">
                <a:solidFill>
                  <a:srgbClr val="00FF00"/>
                </a:solidFill>
              </a:rPr>
              <a:t>done</a:t>
            </a:r>
            <a:r>
              <a:rPr lang="fr-FR" sz="4000" dirty="0" smtClean="0">
                <a:solidFill>
                  <a:srgbClr val="00FF00"/>
                </a:solidFill>
              </a:rPr>
              <a:t>? </a:t>
            </a:r>
            <a:r>
              <a:rPr lang="fr-FR" sz="4000" dirty="0" err="1" smtClean="0">
                <a:solidFill>
                  <a:srgbClr val="00FF00"/>
                </a:solidFill>
              </a:rPr>
              <a:t>What</a:t>
            </a:r>
            <a:r>
              <a:rPr lang="fr-FR" sz="4000" dirty="0" smtClean="0">
                <a:solidFill>
                  <a:srgbClr val="00FF00"/>
                </a:solidFill>
              </a:rPr>
              <a:t> </a:t>
            </a:r>
            <a:r>
              <a:rPr lang="fr-FR" sz="4000" dirty="0" err="1" smtClean="0">
                <a:solidFill>
                  <a:srgbClr val="00FF00"/>
                </a:solidFill>
              </a:rPr>
              <a:t>could</a:t>
            </a:r>
            <a:r>
              <a:rPr lang="fr-FR" sz="4000" dirty="0" smtClean="0">
                <a:solidFill>
                  <a:srgbClr val="00FF00"/>
                </a:solidFill>
              </a:rPr>
              <a:t> </a:t>
            </a:r>
            <a:r>
              <a:rPr lang="fr-FR" sz="4000" dirty="0" err="1" smtClean="0">
                <a:solidFill>
                  <a:srgbClr val="00FF00"/>
                </a:solidFill>
              </a:rPr>
              <a:t>be</a:t>
            </a:r>
            <a:r>
              <a:rPr lang="fr-FR" sz="4000" dirty="0" smtClean="0">
                <a:solidFill>
                  <a:srgbClr val="00FF00"/>
                </a:solidFill>
              </a:rPr>
              <a:t> </a:t>
            </a:r>
            <a:r>
              <a:rPr lang="fr-FR" sz="4000" dirty="0" err="1" smtClean="0">
                <a:solidFill>
                  <a:srgbClr val="00FF00"/>
                </a:solidFill>
              </a:rPr>
              <a:t>done</a:t>
            </a:r>
            <a:r>
              <a:rPr lang="fr-FR" sz="4000" dirty="0" smtClean="0">
                <a:solidFill>
                  <a:srgbClr val="00FF00"/>
                </a:solidFill>
              </a:rPr>
              <a:t> ? </a:t>
            </a:r>
            <a:endParaRPr lang="en-US" sz="4000" dirty="0">
              <a:solidFill>
                <a:srgbClr val="00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4869160"/>
            <a:ext cx="7854696" cy="144016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FR" sz="3200" dirty="0" smtClean="0">
                <a:solidFill>
                  <a:schemeClr val="accent1"/>
                </a:solidFill>
                <a:latin typeface="+mj-lt"/>
              </a:rPr>
              <a:t>Pierre Varly, Independent Consultant</a:t>
            </a:r>
          </a:p>
          <a:p>
            <a:pPr algn="ctr"/>
            <a:r>
              <a:rPr lang="fr-FR" sz="3200" dirty="0" err="1" smtClean="0">
                <a:solidFill>
                  <a:schemeClr val="accent1"/>
                </a:solidFill>
                <a:latin typeface="+mj-lt"/>
              </a:rPr>
              <a:t>October</a:t>
            </a:r>
            <a:r>
              <a:rPr lang="fr-FR" sz="3200" dirty="0" smtClean="0">
                <a:solidFill>
                  <a:schemeClr val="accent1"/>
                </a:solidFill>
                <a:latin typeface="+mj-lt"/>
              </a:rPr>
              <a:t> 22, 2010 </a:t>
            </a:r>
            <a:endParaRPr lang="fr-FR" sz="3200" dirty="0" smtClean="0">
              <a:solidFill>
                <a:schemeClr val="accent1"/>
              </a:solidFill>
              <a:latin typeface="+mj-lt"/>
            </a:endParaRPr>
          </a:p>
          <a:p>
            <a:pPr algn="ctr"/>
            <a:r>
              <a:rPr lang="fr-FR" sz="3200" dirty="0" smtClean="0">
                <a:solidFill>
                  <a:schemeClr val="accent1"/>
                </a:solidFill>
                <a:latin typeface="+mj-lt"/>
              </a:rPr>
              <a:t>Varlyproject.wordpress.com</a:t>
            </a:r>
          </a:p>
          <a:p>
            <a:pPr algn="ctr"/>
            <a:endParaRPr lang="fr-FR" sz="3200" dirty="0" smtClean="0">
              <a:solidFill>
                <a:schemeClr val="accent1"/>
              </a:solidFill>
              <a:latin typeface="+mj-lt"/>
            </a:endParaRPr>
          </a:p>
          <a:p>
            <a:pPr algn="ctr"/>
            <a:endParaRPr lang="fr-FR" dirty="0" smtClean="0"/>
          </a:p>
          <a:p>
            <a:endParaRPr lang="en-US" dirty="0"/>
          </a:p>
        </p:txBody>
      </p:sp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32656"/>
            <a:ext cx="2301546" cy="2088232"/>
          </a:xfrm>
          <a:prstGeom prst="rect">
            <a:avLst/>
          </a:prstGeom>
        </p:spPr>
      </p:pic>
      <p:pic>
        <p:nvPicPr>
          <p:cNvPr id="5" name="Image 4" descr="X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45338" y="332656"/>
            <a:ext cx="2684870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576064"/>
          </a:xfrm>
        </p:spPr>
        <p:txBody>
          <a:bodyPr>
            <a:normAutofit/>
          </a:bodyPr>
          <a:lstStyle/>
          <a:p>
            <a:pPr algn="ctr"/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What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is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beeing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evaluated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?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5112568"/>
          </a:xfrm>
        </p:spPr>
        <p:txBody>
          <a:bodyPr>
            <a:normAutofit/>
          </a:bodyPr>
          <a:lstStyle/>
          <a:p>
            <a:pPr lvl="0" algn="l"/>
            <a:r>
              <a:rPr lang="fr-FR" sz="3000" b="1" dirty="0" smtClean="0">
                <a:solidFill>
                  <a:srgbClr val="0070C0"/>
                </a:solidFill>
              </a:rPr>
              <a:t>« </a:t>
            </a:r>
            <a:r>
              <a:rPr lang="fr-FR" sz="3000" b="1" i="1" dirty="0" err="1" smtClean="0">
                <a:solidFill>
                  <a:srgbClr val="0070C0"/>
                </a:solidFill>
              </a:rPr>
              <a:t>That’s</a:t>
            </a:r>
            <a:r>
              <a:rPr lang="fr-FR" sz="3000" b="1" i="1" dirty="0" smtClean="0">
                <a:solidFill>
                  <a:srgbClr val="0070C0"/>
                </a:solidFill>
              </a:rPr>
              <a:t> the </a:t>
            </a:r>
            <a:r>
              <a:rPr lang="fr-FR" sz="3000" b="1" i="1" dirty="0" err="1" smtClean="0">
                <a:solidFill>
                  <a:srgbClr val="0070C0"/>
                </a:solidFill>
              </a:rPr>
              <a:t>answer</a:t>
            </a:r>
            <a:r>
              <a:rPr lang="fr-FR" sz="3000" b="1" i="1" dirty="0" smtClean="0">
                <a:solidFill>
                  <a:srgbClr val="0070C0"/>
                </a:solidFill>
              </a:rPr>
              <a:t>, but </a:t>
            </a:r>
            <a:r>
              <a:rPr lang="fr-FR" sz="3000" b="1" i="1" dirty="0" err="1" smtClean="0">
                <a:solidFill>
                  <a:srgbClr val="0070C0"/>
                </a:solidFill>
              </a:rPr>
              <a:t>what</a:t>
            </a:r>
            <a:r>
              <a:rPr lang="fr-FR" sz="3000" b="1" i="1" dirty="0" smtClean="0">
                <a:solidFill>
                  <a:srgbClr val="0070C0"/>
                </a:solidFill>
              </a:rPr>
              <a:t> </a:t>
            </a:r>
            <a:r>
              <a:rPr lang="fr-FR" sz="3000" b="1" i="1" dirty="0" err="1" smtClean="0">
                <a:solidFill>
                  <a:srgbClr val="0070C0"/>
                </a:solidFill>
              </a:rPr>
              <a:t>was</a:t>
            </a:r>
            <a:r>
              <a:rPr lang="fr-FR" sz="3000" b="1" i="1" dirty="0" smtClean="0">
                <a:solidFill>
                  <a:srgbClr val="0070C0"/>
                </a:solidFill>
              </a:rPr>
              <a:t> the question</a:t>
            </a:r>
            <a:r>
              <a:rPr lang="fr-FR" sz="3000" b="1" i="1" dirty="0" smtClean="0">
                <a:solidFill>
                  <a:srgbClr val="0070C0"/>
                </a:solidFill>
              </a:rPr>
              <a:t> </a:t>
            </a:r>
            <a:r>
              <a:rPr lang="fr-FR" sz="3000" b="1" i="1" dirty="0" smtClean="0">
                <a:solidFill>
                  <a:srgbClr val="0070C0"/>
                </a:solidFill>
              </a:rPr>
              <a:t>?</a:t>
            </a:r>
            <a:r>
              <a:rPr lang="fr-FR" sz="3000" b="1" dirty="0" smtClean="0">
                <a:solidFill>
                  <a:srgbClr val="0070C0"/>
                </a:solidFill>
              </a:rPr>
              <a:t> »</a:t>
            </a:r>
            <a:endParaRPr lang="fr-FR" sz="3000" b="1" dirty="0" smtClean="0">
              <a:solidFill>
                <a:srgbClr val="0070C0"/>
              </a:solidFill>
            </a:endParaRPr>
          </a:p>
          <a:p>
            <a:pPr lvl="0" algn="l"/>
            <a:endParaRPr lang="fr-FR" sz="2400" b="1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b="1" dirty="0" err="1" smtClean="0">
                <a:solidFill>
                  <a:srgbClr val="0070C0"/>
                </a:solidFill>
              </a:rPr>
              <a:t>What’s</a:t>
            </a:r>
            <a:r>
              <a:rPr lang="fr-FR" sz="2400" b="1" dirty="0" smtClean="0">
                <a:solidFill>
                  <a:srgbClr val="0070C0"/>
                </a:solidFill>
              </a:rPr>
              <a:t> </a:t>
            </a:r>
            <a:r>
              <a:rPr lang="fr-FR" sz="2400" b="1" dirty="0" err="1" smtClean="0">
                <a:solidFill>
                  <a:srgbClr val="0070C0"/>
                </a:solidFill>
              </a:rPr>
              <a:t>being</a:t>
            </a:r>
            <a:r>
              <a:rPr lang="fr-FR" sz="2400" b="1" dirty="0" smtClean="0">
                <a:solidFill>
                  <a:srgbClr val="0070C0"/>
                </a:solidFill>
              </a:rPr>
              <a:t> </a:t>
            </a:r>
            <a:r>
              <a:rPr lang="fr-FR" sz="2400" b="1" dirty="0" err="1" smtClean="0">
                <a:solidFill>
                  <a:srgbClr val="0070C0"/>
                </a:solidFill>
              </a:rPr>
              <a:t>evaluated</a:t>
            </a:r>
            <a:r>
              <a:rPr lang="fr-FR" sz="2400" b="1" dirty="0" smtClean="0">
                <a:solidFill>
                  <a:srgbClr val="0070C0"/>
                </a:solidFill>
              </a:rPr>
              <a:t> ?</a:t>
            </a:r>
          </a:p>
          <a:p>
            <a:pPr lvl="0" algn="l"/>
            <a:endParaRPr lang="fr-FR" sz="2400" b="1" dirty="0" smtClean="0">
              <a:solidFill>
                <a:srgbClr val="0070C0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0070C0"/>
                </a:solidFill>
              </a:rPr>
              <a:t>XO ?</a:t>
            </a:r>
          </a:p>
          <a:p>
            <a:pPr lvl="0" algn="l">
              <a:buFont typeface="Arial" pitchFamily="34" charset="0"/>
              <a:buChar char="•"/>
            </a:pPr>
            <a:endParaRPr lang="fr-FR" sz="2400" b="1" dirty="0" smtClean="0">
              <a:solidFill>
                <a:srgbClr val="0070C0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0070C0"/>
                </a:solidFill>
              </a:rPr>
              <a:t>SUGAR .</a:t>
            </a:r>
          </a:p>
          <a:p>
            <a:pPr lvl="0" algn="l">
              <a:buFont typeface="Arial" pitchFamily="34" charset="0"/>
              <a:buChar char="•"/>
            </a:pPr>
            <a:endParaRPr lang="fr-FR" sz="2400" b="1" dirty="0" smtClean="0">
              <a:solidFill>
                <a:srgbClr val="0070C0"/>
              </a:solidFill>
            </a:endParaRPr>
          </a:p>
          <a:p>
            <a:pPr lvl="0" algn="l"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0070C0"/>
                </a:solidFill>
              </a:rPr>
              <a:t>SOCIO-CONSTRUCTIVISM THEORIES ? </a:t>
            </a:r>
            <a:endParaRPr lang="fr-FR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576064"/>
          </a:xfrm>
        </p:spPr>
        <p:txBody>
          <a:bodyPr>
            <a:normAutofit/>
          </a:bodyPr>
          <a:lstStyle/>
          <a:p>
            <a:pPr algn="ctr"/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Developing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OLPC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evaluations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tools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5112568"/>
          </a:xfrm>
        </p:spPr>
        <p:txBody>
          <a:bodyPr>
            <a:normAutofit fontScale="92500" lnSpcReduction="20000"/>
          </a:bodyPr>
          <a:lstStyle/>
          <a:p>
            <a:pPr lvl="0" algn="l"/>
            <a:r>
              <a:rPr lang="fr-FR" sz="2400" b="1" dirty="0" smtClean="0">
                <a:solidFill>
                  <a:srgbClr val="0070C0"/>
                </a:solidFill>
              </a:rPr>
              <a:t>Simple</a:t>
            </a:r>
          </a:p>
          <a:p>
            <a:pPr lvl="0" algn="l"/>
            <a:endParaRPr lang="fr-FR" sz="2400" b="1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b="1" dirty="0" smtClean="0">
                <a:solidFill>
                  <a:srgbClr val="0070C0"/>
                </a:solidFill>
              </a:rPr>
              <a:t>Cheap</a:t>
            </a:r>
          </a:p>
          <a:p>
            <a:pPr lvl="0" algn="l"/>
            <a:endParaRPr lang="fr-FR" sz="2400" b="1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b="1" dirty="0" err="1" smtClean="0">
                <a:solidFill>
                  <a:srgbClr val="0070C0"/>
                </a:solidFill>
              </a:rPr>
              <a:t>Adapted</a:t>
            </a:r>
            <a:r>
              <a:rPr lang="fr-FR" sz="2400" b="1" dirty="0" smtClean="0">
                <a:solidFill>
                  <a:srgbClr val="0070C0"/>
                </a:solidFill>
              </a:rPr>
              <a:t> to OLPC </a:t>
            </a:r>
            <a:r>
              <a:rPr lang="fr-FR" sz="2400" b="1" dirty="0" err="1" smtClean="0">
                <a:solidFill>
                  <a:srgbClr val="0070C0"/>
                </a:solidFill>
              </a:rPr>
              <a:t>deployments</a:t>
            </a:r>
            <a:r>
              <a:rPr lang="fr-FR" sz="2400" b="1" dirty="0" smtClean="0">
                <a:solidFill>
                  <a:srgbClr val="0070C0"/>
                </a:solidFill>
              </a:rPr>
              <a:t> </a:t>
            </a:r>
            <a:r>
              <a:rPr lang="fr-FR" sz="2400" b="1" dirty="0" smtClean="0">
                <a:solidFill>
                  <a:srgbClr val="0070C0"/>
                </a:solidFill>
              </a:rPr>
              <a:t>‘</a:t>
            </a:r>
            <a:r>
              <a:rPr lang="fr-FR" sz="2400" b="1" dirty="0" err="1" smtClean="0">
                <a:solidFill>
                  <a:srgbClr val="0070C0"/>
                </a:solidFill>
              </a:rPr>
              <a:t>context</a:t>
            </a:r>
            <a:endParaRPr lang="fr-FR" sz="2400" b="1" dirty="0" smtClean="0">
              <a:solidFill>
                <a:srgbClr val="0070C0"/>
              </a:solidFill>
            </a:endParaRPr>
          </a:p>
          <a:p>
            <a:pPr lvl="0" algn="l"/>
            <a:endParaRPr lang="fr-FR" sz="2400" b="1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b="1" dirty="0" err="1" smtClean="0">
                <a:solidFill>
                  <a:srgbClr val="0070C0"/>
                </a:solidFill>
              </a:rPr>
              <a:t>Following</a:t>
            </a:r>
            <a:r>
              <a:rPr lang="fr-FR" sz="2400" b="1" dirty="0" smtClean="0">
                <a:solidFill>
                  <a:srgbClr val="0070C0"/>
                </a:solidFill>
              </a:rPr>
              <a:t> </a:t>
            </a:r>
            <a:r>
              <a:rPr lang="fr-FR" sz="2400" b="1" dirty="0" err="1" smtClean="0">
                <a:solidFill>
                  <a:srgbClr val="0070C0"/>
                </a:solidFill>
              </a:rPr>
              <a:t>scientific</a:t>
            </a:r>
            <a:r>
              <a:rPr lang="fr-FR" sz="2400" b="1" dirty="0" smtClean="0">
                <a:solidFill>
                  <a:srgbClr val="0070C0"/>
                </a:solidFill>
              </a:rPr>
              <a:t> standards</a:t>
            </a:r>
          </a:p>
          <a:p>
            <a:pPr lvl="0" algn="l"/>
            <a:endParaRPr lang="fr-FR" sz="2400" b="1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b="1" dirty="0" err="1" smtClean="0">
                <a:solidFill>
                  <a:srgbClr val="0070C0"/>
                </a:solidFill>
              </a:rPr>
              <a:t>Manageable</a:t>
            </a:r>
            <a:r>
              <a:rPr lang="fr-FR" sz="2400" b="1" dirty="0" smtClean="0">
                <a:solidFill>
                  <a:srgbClr val="0070C0"/>
                </a:solidFill>
              </a:rPr>
              <a:t> by OLPC </a:t>
            </a:r>
            <a:r>
              <a:rPr lang="fr-FR" sz="2400" b="1" dirty="0" err="1" smtClean="0">
                <a:solidFill>
                  <a:srgbClr val="0070C0"/>
                </a:solidFill>
              </a:rPr>
              <a:t>volunteers</a:t>
            </a:r>
            <a:endParaRPr lang="fr-FR" sz="2400" b="1" dirty="0" smtClean="0">
              <a:solidFill>
                <a:srgbClr val="0070C0"/>
              </a:solidFill>
            </a:endParaRPr>
          </a:p>
          <a:p>
            <a:pPr lvl="0" algn="l"/>
            <a:endParaRPr lang="fr-FR" sz="2400" b="1" dirty="0" smtClean="0">
              <a:solidFill>
                <a:srgbClr val="0070C0"/>
              </a:solidFill>
            </a:endParaRPr>
          </a:p>
          <a:p>
            <a:pPr lvl="0" algn="l">
              <a:buFont typeface="Wingdings"/>
              <a:buChar char="à"/>
            </a:pPr>
            <a:r>
              <a:rPr lang="fr-FR" sz="2400" b="1" dirty="0" err="1" smtClean="0"/>
              <a:t>Share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experiences</a:t>
            </a:r>
            <a:r>
              <a:rPr lang="fr-FR" sz="2400" b="1" dirty="0" smtClean="0"/>
              <a:t> in the </a:t>
            </a:r>
            <a:r>
              <a:rPr lang="fr-FR" sz="2400" b="1" dirty="0" err="1" smtClean="0"/>
              <a:t>deployment</a:t>
            </a:r>
            <a:r>
              <a:rPr lang="fr-FR" sz="2400" b="1" dirty="0" smtClean="0"/>
              <a:t> and </a:t>
            </a:r>
            <a:r>
              <a:rPr lang="fr-FR" sz="2400" b="1" dirty="0" err="1" smtClean="0"/>
              <a:t>problems</a:t>
            </a:r>
            <a:r>
              <a:rPr lang="fr-FR" sz="2400" b="1" dirty="0" smtClean="0"/>
              <a:t>/solutions in </a:t>
            </a:r>
            <a:r>
              <a:rPr lang="fr-FR" sz="2400" b="1" dirty="0" err="1" smtClean="0"/>
              <a:t>integrating</a:t>
            </a:r>
            <a:r>
              <a:rPr lang="fr-FR" sz="2400" b="1" dirty="0" smtClean="0"/>
              <a:t> XO in the </a:t>
            </a:r>
            <a:r>
              <a:rPr lang="fr-FR" sz="2400" b="1" dirty="0" err="1" smtClean="0"/>
              <a:t>school</a:t>
            </a:r>
            <a:r>
              <a:rPr lang="fr-FR" sz="2400" b="1" dirty="0" smtClean="0"/>
              <a:t> and social </a:t>
            </a:r>
            <a:r>
              <a:rPr lang="fr-FR" sz="2400" b="1" dirty="0" err="1" smtClean="0"/>
              <a:t>environment</a:t>
            </a:r>
            <a:endParaRPr lang="fr-FR" sz="2400" b="1" dirty="0" smtClean="0"/>
          </a:p>
          <a:p>
            <a:pPr lvl="0" algn="l">
              <a:buFont typeface="Wingdings"/>
              <a:buChar char="à"/>
            </a:pPr>
            <a:endParaRPr lang="fr-FR" sz="2400" b="1" dirty="0" smtClean="0"/>
          </a:p>
          <a:p>
            <a:pPr lvl="0" algn="l">
              <a:buFont typeface="Wingdings"/>
              <a:buChar char="à"/>
            </a:pPr>
            <a:r>
              <a:rPr lang="fr-FR" sz="2400" b="1" dirty="0" err="1" smtClean="0"/>
              <a:t>See</a:t>
            </a:r>
            <a:r>
              <a:rPr lang="fr-FR" sz="2400" b="1" dirty="0" smtClean="0"/>
              <a:t> (Varly 2010) for </a:t>
            </a:r>
            <a:r>
              <a:rPr lang="fr-FR" sz="2400" b="1" dirty="0" smtClean="0"/>
              <a:t>a </a:t>
            </a:r>
            <a:r>
              <a:rPr lang="fr-FR" sz="2400" b="1" dirty="0" err="1" smtClean="0"/>
              <a:t>proposal</a:t>
            </a:r>
            <a:r>
              <a:rPr lang="fr-FR" sz="2400" b="1" dirty="0" smtClean="0"/>
              <a:t> of </a:t>
            </a:r>
            <a:r>
              <a:rPr lang="fr-FR" sz="2400" b="1" dirty="0" err="1" smtClean="0"/>
              <a:t>tools</a:t>
            </a:r>
            <a:endParaRPr lang="fr-FR" sz="2400" b="1" dirty="0" smtClean="0"/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576064"/>
          </a:xfrm>
        </p:spPr>
        <p:txBody>
          <a:bodyPr>
            <a:normAutofit/>
          </a:bodyPr>
          <a:lstStyle/>
          <a:p>
            <a:pPr algn="ctr"/>
            <a:r>
              <a:rPr lang="fr-FR" sz="2800" dirty="0" smtClean="0">
                <a:solidFill>
                  <a:srgbClr val="FF0000"/>
                </a:solidFill>
              </a:rPr>
              <a:t>Case </a:t>
            </a:r>
            <a:r>
              <a:rPr lang="fr-FR" sz="2800" dirty="0" err="1" smtClean="0">
                <a:solidFill>
                  <a:srgbClr val="FF0000"/>
                </a:solidFill>
              </a:rPr>
              <a:t>study</a:t>
            </a:r>
            <a:r>
              <a:rPr lang="fr-FR" sz="2800" dirty="0" smtClean="0">
                <a:solidFill>
                  <a:srgbClr val="FF0000"/>
                </a:solidFill>
              </a:rPr>
              <a:t> of Nosy Komba : </a:t>
            </a:r>
            <a:r>
              <a:rPr lang="fr-FR" sz="2800" dirty="0" err="1" smtClean="0">
                <a:solidFill>
                  <a:srgbClr val="FF0000"/>
                </a:solidFill>
              </a:rPr>
              <a:t>problems</a:t>
            </a:r>
            <a:r>
              <a:rPr lang="fr-FR" sz="2800" dirty="0" smtClean="0">
                <a:solidFill>
                  <a:srgbClr val="FF0000"/>
                </a:solidFill>
              </a:rPr>
              <a:t> check </a:t>
            </a:r>
            <a:r>
              <a:rPr lang="fr-FR" sz="2800" dirty="0" err="1" smtClean="0">
                <a:solidFill>
                  <a:srgbClr val="FF0000"/>
                </a:solidFill>
              </a:rPr>
              <a:t>list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5112568"/>
          </a:xfrm>
        </p:spPr>
        <p:txBody>
          <a:bodyPr>
            <a:normAutofit/>
          </a:bodyPr>
          <a:lstStyle/>
          <a:p>
            <a:pPr lvl="0" algn="l"/>
            <a:endParaRPr 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11560" y="1052732"/>
          <a:ext cx="7488830" cy="5511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267340"/>
                <a:gridCol w="1497766"/>
                <a:gridCol w="1497766"/>
                <a:gridCol w="1497766"/>
              </a:tblGrid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Problem list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Common TICE project problems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Developing world common problems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OLPC deployment common problems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Specific Nosy Komba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Calibri"/>
                          <a:ea typeface="Calibri"/>
                          <a:cs typeface="Times New Roman"/>
                        </a:rPr>
                        <a:t>deployment problems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Lost XOs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Installing school server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Education authorities forbid XO use in regular hours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XO ?</a:t>
                      </a:r>
                    </a:p>
                  </a:txBody>
                  <a:tcPr marL="68580" marR="68580" marT="0" marB="0" anchor="ctr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XO</a:t>
                      </a:r>
                    </a:p>
                  </a:txBody>
                  <a:tcPr marL="68580" marR="68580" marT="0" marB="0" anchor="ctr">
                    <a:solidFill>
                      <a:srgbClr val="00FF00"/>
                    </a:solidFill>
                  </a:tcPr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Teachers are not motivated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Customs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Invalid date system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XO</a:t>
                      </a:r>
                    </a:p>
                  </a:txBody>
                  <a:tcPr marL="68580" marR="68580" marT="0" marB="0" anchor="ctr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Teachers don’t know what to do with XO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Calibri"/>
                          <a:ea typeface="Calibri"/>
                          <a:cs typeface="Times New Roman"/>
                        </a:rPr>
                        <a:t>Sugar activities do not match curricula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XO</a:t>
                      </a:r>
                    </a:p>
                  </a:txBody>
                  <a:tcPr marL="68580" marR="68580" marT="0" marB="0" anchor="ctr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576064"/>
          </a:xfrm>
        </p:spPr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Formative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evaluation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well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underway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5112568"/>
          </a:xfrm>
        </p:spPr>
        <p:txBody>
          <a:bodyPr>
            <a:normAutofit lnSpcReduction="10000"/>
          </a:bodyPr>
          <a:lstStyle/>
          <a:p>
            <a:pPr lvl="0" algn="l"/>
            <a:r>
              <a:rPr lang="fr-FR" sz="2400" dirty="0" err="1" smtClean="0">
                <a:solidFill>
                  <a:srgbClr val="0070C0"/>
                </a:solidFill>
              </a:rPr>
              <a:t>Solomon</a:t>
            </a:r>
            <a:r>
              <a:rPr lang="fr-FR" sz="2400" dirty="0" smtClean="0">
                <a:solidFill>
                  <a:srgbClr val="0070C0"/>
                </a:solidFill>
              </a:rPr>
              <a:t> Island </a:t>
            </a:r>
            <a:r>
              <a:rPr lang="fr-FR" sz="2400" dirty="0" err="1" smtClean="0">
                <a:solidFill>
                  <a:srgbClr val="0070C0"/>
                </a:solidFill>
              </a:rPr>
              <a:t>framework</a:t>
            </a:r>
            <a:r>
              <a:rPr lang="fr-FR" sz="2400" dirty="0" smtClean="0">
                <a:solidFill>
                  <a:srgbClr val="0070C0"/>
                </a:solidFill>
              </a:rPr>
              <a:t> and </a:t>
            </a:r>
            <a:r>
              <a:rPr lang="fr-FR" sz="2400" dirty="0" err="1" smtClean="0">
                <a:solidFill>
                  <a:srgbClr val="0070C0"/>
                </a:solidFill>
              </a:rPr>
              <a:t>others</a:t>
            </a:r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dirty="0" smtClean="0">
                <a:solidFill>
                  <a:srgbClr val="0070C0"/>
                </a:solidFill>
              </a:rPr>
              <a:t>OLPC France blog</a:t>
            </a: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dirty="0" smtClean="0">
                <a:solidFill>
                  <a:srgbClr val="0070C0"/>
                </a:solidFill>
              </a:rPr>
              <a:t>OLPC blogs and wiki </a:t>
            </a:r>
            <a:r>
              <a:rPr lang="fr-FR" sz="2400" dirty="0" err="1" smtClean="0">
                <a:solidFill>
                  <a:srgbClr val="0070C0"/>
                </a:solidFill>
              </a:rPr>
              <a:t>reporting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</a:rPr>
              <a:t>problems</a:t>
            </a:r>
            <a:r>
              <a:rPr lang="fr-FR" sz="2400" dirty="0" smtClean="0">
                <a:solidFill>
                  <a:srgbClr val="0070C0"/>
                </a:solidFill>
              </a:rPr>
              <a:t> and solutions </a:t>
            </a:r>
            <a:r>
              <a:rPr lang="fr-FR" sz="2400" dirty="0" err="1" smtClean="0">
                <a:solidFill>
                  <a:srgbClr val="0070C0"/>
                </a:solidFill>
              </a:rPr>
              <a:t>with</a:t>
            </a:r>
            <a:r>
              <a:rPr lang="fr-FR" sz="2400" dirty="0" smtClean="0">
                <a:solidFill>
                  <a:srgbClr val="0070C0"/>
                </a:solidFill>
              </a:rPr>
              <a:t> regards to </a:t>
            </a:r>
            <a:r>
              <a:rPr lang="fr-FR" sz="2400" dirty="0" err="1" smtClean="0">
                <a:solidFill>
                  <a:srgbClr val="0070C0"/>
                </a:solidFill>
              </a:rPr>
              <a:t>implementation</a:t>
            </a:r>
            <a:r>
              <a:rPr lang="fr-FR" sz="2400" dirty="0" smtClean="0">
                <a:solidFill>
                  <a:srgbClr val="0070C0"/>
                </a:solidFill>
              </a:rPr>
              <a:t> and not </a:t>
            </a:r>
            <a:r>
              <a:rPr lang="fr-FR" sz="2400" dirty="0" err="1" smtClean="0">
                <a:solidFill>
                  <a:srgbClr val="0070C0"/>
                </a:solidFill>
              </a:rPr>
              <a:t>just</a:t>
            </a:r>
            <a:r>
              <a:rPr lang="fr-FR" sz="2400" dirty="0" smtClean="0">
                <a:solidFill>
                  <a:srgbClr val="0070C0"/>
                </a:solidFill>
              </a:rPr>
              <a:t> IT issues</a:t>
            </a: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>
              <a:buFont typeface="Wingdings"/>
              <a:buChar char="à"/>
            </a:pP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Could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be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more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systematic</a:t>
            </a:r>
            <a:endParaRPr lang="fr-FR" sz="2400" dirty="0" smtClean="0">
              <a:solidFill>
                <a:srgbClr val="0070C0"/>
              </a:solidFill>
              <a:sym typeface="Wingdings" pitchFamily="2" charset="2"/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  <a:sym typeface="Wingdings" pitchFamily="2" charset="2"/>
            </a:endParaRPr>
          </a:p>
          <a:p>
            <a:pPr lvl="0" algn="l">
              <a:buFont typeface="Wingdings"/>
              <a:buChar char="à"/>
            </a:pP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Could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be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more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standardised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to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browse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info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easily</a:t>
            </a:r>
            <a:endParaRPr lang="fr-FR" sz="2400" dirty="0" smtClean="0">
              <a:solidFill>
                <a:srgbClr val="0070C0"/>
              </a:solidFill>
              <a:sym typeface="Wingdings" pitchFamily="2" charset="2"/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  <a:sym typeface="Wingdings" pitchFamily="2" charset="2"/>
            </a:endParaRPr>
          </a:p>
          <a:p>
            <a:pPr lvl="0" algn="l">
              <a:buFont typeface="Wingdings"/>
              <a:buChar char="à"/>
            </a:pP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Should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be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more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centered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on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specific</a:t>
            </a:r>
            <a:r>
              <a:rPr lang="fr-FR" sz="2400" dirty="0" smtClean="0">
                <a:solidFill>
                  <a:srgbClr val="0070C0"/>
                </a:solidFill>
                <a:sym typeface="Wingdings" pitchFamily="2" charset="2"/>
              </a:rPr>
              <a:t> OLPC </a:t>
            </a:r>
            <a:r>
              <a:rPr lang="fr-FR" sz="2400" dirty="0" err="1" smtClean="0">
                <a:solidFill>
                  <a:srgbClr val="0070C0"/>
                </a:solidFill>
                <a:sym typeface="Wingdings" pitchFamily="2" charset="2"/>
              </a:rPr>
              <a:t>problems</a:t>
            </a:r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576064"/>
          </a:xfrm>
        </p:spPr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Impact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evaluation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: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take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it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or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leave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it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?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5112568"/>
          </a:xfrm>
        </p:spPr>
        <p:txBody>
          <a:bodyPr>
            <a:normAutofit/>
          </a:bodyPr>
          <a:lstStyle/>
          <a:p>
            <a:pPr lvl="0" algn="l"/>
            <a:r>
              <a:rPr lang="fr-FR" sz="2400" dirty="0" smtClean="0">
                <a:solidFill>
                  <a:srgbClr val="0070C0"/>
                </a:solidFill>
              </a:rPr>
              <a:t>Impact </a:t>
            </a:r>
            <a:r>
              <a:rPr lang="fr-FR" sz="2400" dirty="0" err="1" smtClean="0">
                <a:solidFill>
                  <a:srgbClr val="0070C0"/>
                </a:solidFill>
              </a:rPr>
              <a:t>evaluation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</a:rPr>
              <a:t>so</a:t>
            </a:r>
            <a:r>
              <a:rPr lang="fr-FR" sz="2400" dirty="0" smtClean="0">
                <a:solidFill>
                  <a:srgbClr val="0070C0"/>
                </a:solidFill>
              </a:rPr>
              <a:t> far </a:t>
            </a:r>
            <a:r>
              <a:rPr lang="fr-FR" sz="2400" dirty="0" err="1" smtClean="0">
                <a:solidFill>
                  <a:srgbClr val="0070C0"/>
                </a:solidFill>
              </a:rPr>
              <a:t>initiated</a:t>
            </a:r>
            <a:r>
              <a:rPr lang="fr-FR" sz="2400" dirty="0" smtClean="0">
                <a:solidFill>
                  <a:srgbClr val="0070C0"/>
                </a:solidFill>
              </a:rPr>
              <a:t> by international </a:t>
            </a:r>
            <a:r>
              <a:rPr lang="fr-FR" sz="2400" dirty="0" err="1" smtClean="0">
                <a:solidFill>
                  <a:srgbClr val="0070C0"/>
                </a:solidFill>
              </a:rPr>
              <a:t>agencies</a:t>
            </a:r>
            <a:r>
              <a:rPr lang="fr-FR" sz="2400" dirty="0" smtClean="0">
                <a:solidFill>
                  <a:srgbClr val="0070C0"/>
                </a:solidFill>
              </a:rPr>
              <a:t> and </a:t>
            </a:r>
            <a:r>
              <a:rPr lang="fr-FR" sz="2400" dirty="0" err="1" smtClean="0">
                <a:solidFill>
                  <a:srgbClr val="0070C0"/>
                </a:solidFill>
              </a:rPr>
              <a:t>developement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</a:rPr>
              <a:t>banks</a:t>
            </a:r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dirty="0" err="1" smtClean="0">
                <a:solidFill>
                  <a:srgbClr val="0070C0"/>
                </a:solidFill>
              </a:rPr>
              <a:t>Very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</a:rPr>
              <a:t>costly</a:t>
            </a:r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dirty="0" smtClean="0">
                <a:solidFill>
                  <a:srgbClr val="0070C0"/>
                </a:solidFill>
              </a:rPr>
              <a:t>Long time for </a:t>
            </a:r>
            <a:r>
              <a:rPr lang="fr-FR" sz="2400" dirty="0" err="1" smtClean="0">
                <a:solidFill>
                  <a:srgbClr val="0070C0"/>
                </a:solidFill>
              </a:rPr>
              <a:t>reporting</a:t>
            </a:r>
            <a:r>
              <a:rPr lang="fr-FR" sz="2400" dirty="0" smtClean="0">
                <a:solidFill>
                  <a:srgbClr val="0070C0"/>
                </a:solidFill>
              </a:rPr>
              <a:t> but…</a:t>
            </a: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b="1" dirty="0" smtClean="0">
                <a:solidFill>
                  <a:srgbClr val="00FF00"/>
                </a:solidFill>
              </a:rPr>
              <a:t>Good accessible </a:t>
            </a:r>
            <a:r>
              <a:rPr lang="fr-FR" sz="2400" b="1" dirty="0" err="1" smtClean="0">
                <a:solidFill>
                  <a:srgbClr val="00FF00"/>
                </a:solidFill>
              </a:rPr>
              <a:t>methodology</a:t>
            </a:r>
            <a:r>
              <a:rPr lang="fr-FR" sz="2400" b="1" dirty="0" smtClean="0">
                <a:solidFill>
                  <a:srgbClr val="00FF00"/>
                </a:solidFill>
              </a:rPr>
              <a:t> documentation</a:t>
            </a:r>
          </a:p>
          <a:p>
            <a:pPr lvl="0" algn="l"/>
            <a:endParaRPr lang="fr-FR" sz="2400" b="1" dirty="0" smtClean="0">
              <a:solidFill>
                <a:srgbClr val="00FF00"/>
              </a:solidFill>
            </a:endParaRPr>
          </a:p>
          <a:p>
            <a:pPr lvl="0" algn="l"/>
            <a:r>
              <a:rPr lang="fr-FR" sz="24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fr-FR" sz="2400" b="1" dirty="0" smtClean="0">
                <a:solidFill>
                  <a:srgbClr val="FF0000"/>
                </a:solidFill>
              </a:rPr>
              <a:t>OLPC </a:t>
            </a:r>
            <a:r>
              <a:rPr lang="fr-FR" sz="2400" b="1" dirty="0" err="1" smtClean="0">
                <a:solidFill>
                  <a:srgbClr val="FF0000"/>
                </a:solidFill>
              </a:rPr>
              <a:t>community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</a:rPr>
              <a:t>should</a:t>
            </a:r>
            <a:r>
              <a:rPr lang="fr-FR" sz="2400" b="1" dirty="0" smtClean="0">
                <a:solidFill>
                  <a:srgbClr val="FF0000"/>
                </a:solidFill>
              </a:rPr>
              <a:t> catch </a:t>
            </a:r>
            <a:r>
              <a:rPr lang="fr-FR" sz="2400" b="1" dirty="0" err="1" smtClean="0">
                <a:solidFill>
                  <a:srgbClr val="FF0000"/>
                </a:solidFill>
              </a:rPr>
              <a:t>these</a:t>
            </a:r>
            <a:r>
              <a:rPr lang="fr-FR" sz="2400" b="1" dirty="0" smtClean="0">
                <a:solidFill>
                  <a:srgbClr val="FF0000"/>
                </a:solidFill>
              </a:rPr>
              <a:t>  </a:t>
            </a:r>
            <a:r>
              <a:rPr lang="fr-FR" sz="2400" b="1" dirty="0" err="1" smtClean="0">
                <a:solidFill>
                  <a:srgbClr val="FF0000"/>
                </a:solidFill>
              </a:rPr>
              <a:t>powerfull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</a:rPr>
              <a:t>tools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</a:rPr>
              <a:t>further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576064"/>
          </a:xfrm>
        </p:spPr>
        <p:txBody>
          <a:bodyPr>
            <a:normAutofit/>
          </a:bodyPr>
          <a:lstStyle/>
          <a:p>
            <a:pPr algn="ctr"/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Thanks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for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reading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5112568"/>
          </a:xfrm>
        </p:spPr>
        <p:txBody>
          <a:bodyPr>
            <a:normAutofit/>
          </a:bodyPr>
          <a:lstStyle/>
          <a:p>
            <a:pPr lvl="0" algn="l"/>
            <a:r>
              <a:rPr lang="fr-FR" sz="2400" dirty="0" err="1" smtClean="0">
                <a:solidFill>
                  <a:srgbClr val="0070C0"/>
                </a:solidFill>
              </a:rPr>
              <a:t>Detailed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</a:rPr>
              <a:t>paper</a:t>
            </a:r>
            <a:r>
              <a:rPr lang="fr-FR" sz="2400" dirty="0" smtClean="0">
                <a:solidFill>
                  <a:srgbClr val="0070C0"/>
                </a:solidFill>
              </a:rPr>
              <a:t>  and  </a:t>
            </a:r>
            <a:r>
              <a:rPr lang="fr-FR" sz="2400" dirty="0" err="1" smtClean="0">
                <a:solidFill>
                  <a:srgbClr val="0070C0"/>
                </a:solidFill>
              </a:rPr>
              <a:t>references</a:t>
            </a:r>
            <a:r>
              <a:rPr lang="fr-FR" sz="2400" dirty="0" smtClean="0">
                <a:solidFill>
                  <a:srgbClr val="0070C0"/>
                </a:solidFill>
              </a:rPr>
              <a:t> on a Blog on Education in the </a:t>
            </a:r>
            <a:r>
              <a:rPr lang="fr-FR" sz="2400" dirty="0" err="1" smtClean="0">
                <a:solidFill>
                  <a:srgbClr val="0070C0"/>
                </a:solidFill>
              </a:rPr>
              <a:t>developing</a:t>
            </a:r>
            <a:r>
              <a:rPr lang="fr-FR" sz="2400" dirty="0" smtClean="0">
                <a:solidFill>
                  <a:srgbClr val="0070C0"/>
                </a:solidFill>
              </a:rPr>
              <a:t> countries</a:t>
            </a: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dirty="0" smtClean="0">
                <a:solidFill>
                  <a:srgbClr val="0070C0"/>
                </a:solidFill>
              </a:rPr>
              <a:t>ACCESS PAPER HERE</a:t>
            </a: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endParaRPr lang="fr-FR" sz="2400" b="1" dirty="0" smtClean="0">
              <a:solidFill>
                <a:srgbClr val="FF0000"/>
              </a:solidFill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  <a:p>
            <a:pPr lvl="0" algn="l">
              <a:buFont typeface="Wingdings"/>
              <a:buChar char="à"/>
            </a:pPr>
            <a:endParaRPr lang="fr-FR" sz="2400" dirty="0" smtClean="0">
              <a:solidFill>
                <a:srgbClr val="0070C0"/>
              </a:solidFill>
            </a:endParaRPr>
          </a:p>
        </p:txBody>
      </p:sp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3515761"/>
            <a:ext cx="3237650" cy="2937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fr-FR" b="0" dirty="0" smtClean="0">
                <a:solidFill>
                  <a:srgbClr val="00FF00"/>
                </a:solidFill>
              </a:rPr>
              <a:t>Evaluations in OLPC</a:t>
            </a:r>
            <a:br>
              <a:rPr lang="fr-FR" b="0" dirty="0" smtClean="0">
                <a:solidFill>
                  <a:srgbClr val="00FF00"/>
                </a:solidFill>
              </a:rPr>
            </a:br>
            <a:r>
              <a:rPr lang="fr-FR" sz="4000" b="0" dirty="0" err="1" smtClean="0">
                <a:solidFill>
                  <a:srgbClr val="00FF00"/>
                </a:solidFill>
              </a:rPr>
              <a:t>What</a:t>
            </a:r>
            <a:r>
              <a:rPr lang="fr-FR" sz="4000" b="0" dirty="0" smtClean="0">
                <a:solidFill>
                  <a:srgbClr val="00FF00"/>
                </a:solidFill>
              </a:rPr>
              <a:t> for ? </a:t>
            </a:r>
            <a:endParaRPr lang="en-US" sz="4000" b="0" dirty="0">
              <a:solidFill>
                <a:srgbClr val="00FF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412776"/>
            <a:ext cx="7854696" cy="4896544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2400" i="1" dirty="0" smtClean="0">
                <a:solidFill>
                  <a:schemeClr val="accent1"/>
                </a:solidFill>
                <a:latin typeface="+mj-lt"/>
              </a:rPr>
              <a:t>“An assessment for learning and not an assessment of learning”</a:t>
            </a:r>
          </a:p>
          <a:p>
            <a:pPr algn="l"/>
            <a:endParaRPr lang="en-US" sz="2400" i="1" dirty="0" smtClean="0">
              <a:solidFill>
                <a:schemeClr val="accent1"/>
              </a:solidFill>
              <a:latin typeface="+mj-lt"/>
            </a:endParaRPr>
          </a:p>
          <a:p>
            <a:pPr algn="l"/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Evaluation </a:t>
            </a:r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inputs : What works ? What’s don’t </a:t>
            </a:r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 ?</a:t>
            </a:r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Why </a:t>
            </a:r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?</a:t>
            </a:r>
          </a:p>
          <a:p>
            <a:pPr algn="l"/>
            <a:endParaRPr lang="en-US" sz="2400" dirty="0" smtClean="0">
              <a:solidFill>
                <a:schemeClr val="accent1"/>
              </a:solidFill>
              <a:latin typeface="+mj-lt"/>
            </a:endParaRPr>
          </a:p>
          <a:p>
            <a:pPr algn="l"/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Knowledge sharing in successful XO implementations</a:t>
            </a:r>
          </a:p>
          <a:p>
            <a:pPr algn="l"/>
            <a:endParaRPr lang="en-US" sz="2400" dirty="0" smtClean="0">
              <a:solidFill>
                <a:schemeClr val="accent1"/>
              </a:solidFill>
              <a:latin typeface="+mj-lt"/>
            </a:endParaRPr>
          </a:p>
          <a:p>
            <a:pPr algn="l"/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Capacity building of OLPC volunteers on education measurement and </a:t>
            </a:r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education </a:t>
            </a:r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intervention design</a:t>
            </a:r>
          </a:p>
          <a:p>
            <a:pPr algn="l"/>
            <a:endParaRPr lang="en-US" sz="2400" dirty="0" smtClean="0">
              <a:solidFill>
                <a:schemeClr val="accent1"/>
              </a:solidFill>
              <a:latin typeface="+mj-lt"/>
            </a:endParaRPr>
          </a:p>
          <a:p>
            <a:pPr algn="l"/>
            <a:r>
              <a:rPr lang="en-US" sz="2400" dirty="0" smtClean="0">
                <a:solidFill>
                  <a:schemeClr val="accent1"/>
                </a:solidFill>
                <a:latin typeface="+mj-lt"/>
              </a:rPr>
              <a:t>Better advocacy for OLPC based on common scientific standards measurement</a:t>
            </a:r>
            <a:endParaRPr lang="en-US" sz="2400" dirty="0">
              <a:solidFill>
                <a:schemeClr val="accent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Evaluations of 1:1 </a:t>
            </a:r>
            <a:r>
              <a:rPr lang="fr-FR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projects</a:t>
            </a:r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outstide</a:t>
            </a:r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the OLPC world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844824"/>
            <a:ext cx="7854696" cy="4464496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Only 22 </a:t>
            </a:r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researches </a:t>
            </a:r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produce estimates of ICT </a:t>
            </a:r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effects on </a:t>
            </a:r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pupils tests score</a:t>
            </a:r>
            <a:endParaRPr lang="en-US" sz="2800" i="1" dirty="0" smtClean="0">
              <a:solidFill>
                <a:schemeClr val="accent1"/>
              </a:solidFill>
              <a:latin typeface="+mj-lt"/>
            </a:endParaRPr>
          </a:p>
          <a:p>
            <a:pPr algn="l"/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	</a:t>
            </a:r>
          </a:p>
          <a:p>
            <a:pPr algn="l"/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Little information </a:t>
            </a:r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is given on </a:t>
            </a:r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the pedagogical supports embedded on the computers</a:t>
            </a:r>
          </a:p>
          <a:p>
            <a:pPr algn="l"/>
            <a:endParaRPr lang="en-US" sz="2800" dirty="0" smtClean="0">
              <a:solidFill>
                <a:schemeClr val="accent1"/>
              </a:solidFill>
              <a:latin typeface="+mj-lt"/>
            </a:endParaRPr>
          </a:p>
          <a:p>
            <a:pPr algn="l"/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Evaluations mainly in US and </a:t>
            </a:r>
            <a:r>
              <a:rPr lang="en-US" sz="2800" dirty="0" smtClean="0">
                <a:solidFill>
                  <a:schemeClr val="accent1"/>
                </a:solidFill>
                <a:latin typeface="+mj-lt"/>
              </a:rPr>
              <a:t>Canada</a:t>
            </a:r>
          </a:p>
          <a:p>
            <a:pPr algn="l"/>
            <a:endParaRPr lang="fr-FR" sz="2800" dirty="0" smtClean="0">
              <a:solidFill>
                <a:schemeClr val="accent1"/>
              </a:solidFill>
              <a:latin typeface="+mj-lt"/>
            </a:endParaRPr>
          </a:p>
          <a:p>
            <a:pPr algn="l"/>
            <a:r>
              <a:rPr lang="fr-FR" sz="2800" dirty="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 Science or </a:t>
            </a:r>
            <a:r>
              <a:rPr lang="fr-FR" sz="2800" dirty="0" err="1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educational</a:t>
            </a:r>
            <a:r>
              <a:rPr lang="fr-FR" sz="2800" dirty="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belief</a:t>
            </a:r>
            <a:r>
              <a:rPr lang="fr-FR" sz="2800" dirty="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 ??</a:t>
            </a:r>
            <a:endParaRPr lang="en-US" sz="2800" dirty="0" smtClean="0">
              <a:solidFill>
                <a:srgbClr val="FF0000"/>
              </a:solidFill>
              <a:latin typeface="+mj-l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1:1 </a:t>
            </a:r>
            <a:r>
              <a:rPr lang="fr-FR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reported</a:t>
            </a:r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outcomes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5661248"/>
            <a:ext cx="7854696" cy="648072"/>
          </a:xfrm>
        </p:spPr>
        <p:txBody>
          <a:bodyPr>
            <a:normAutofit fontScale="55000" lnSpcReduction="20000"/>
          </a:bodyPr>
          <a:lstStyle/>
          <a:p>
            <a:pPr algn="l"/>
            <a:endParaRPr lang="en-US" sz="3200" dirty="0" smtClean="0">
              <a:solidFill>
                <a:schemeClr val="accent1"/>
              </a:solidFill>
              <a:latin typeface="+mj-lt"/>
            </a:endParaRPr>
          </a:p>
          <a:p>
            <a:pPr algn="l"/>
            <a:r>
              <a:rPr lang="en-US" sz="3800" b="1" dirty="0" smtClean="0">
                <a:solidFill>
                  <a:srgbClr val="0070C0"/>
                </a:solidFill>
                <a:latin typeface="+mj-lt"/>
              </a:rPr>
              <a:t>B</a:t>
            </a:r>
            <a:r>
              <a:rPr lang="en-US" sz="3800" b="1" cap="all" dirty="0" smtClean="0">
                <a:solidFill>
                  <a:srgbClr val="0070C0"/>
                </a:solidFill>
                <a:latin typeface="+mj-lt"/>
              </a:rPr>
              <a:t>ethel</a:t>
            </a:r>
            <a:r>
              <a:rPr lang="en-US" sz="3800" b="1" dirty="0" smtClean="0">
                <a:solidFill>
                  <a:srgbClr val="0070C0"/>
                </a:solidFill>
                <a:latin typeface="+mj-lt"/>
              </a:rPr>
              <a:t> E.C. &amp; al (2009)</a:t>
            </a:r>
          </a:p>
          <a:p>
            <a:pPr algn="l"/>
            <a:endParaRPr lang="en-US" sz="3100" dirty="0" smtClean="0">
              <a:solidFill>
                <a:schemeClr val="accent1"/>
              </a:solidFill>
              <a:latin typeface="+mj-lt"/>
            </a:endParaRPr>
          </a:p>
          <a:p>
            <a:endParaRPr lang="en-US" dirty="0"/>
          </a:p>
        </p:txBody>
      </p:sp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08720"/>
            <a:ext cx="712879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OLPC </a:t>
            </a:r>
            <a:r>
              <a:rPr lang="fr-FR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deployment</a:t>
            </a:r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contexts</a:t>
            </a:r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b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IT perspective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340768"/>
            <a:ext cx="7854696" cy="4968552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  <a:latin typeface="+mj-lt"/>
              </a:rPr>
              <a:t>In the USA, the average access to home computer is 76% for 3-17 years old in 2003 </a:t>
            </a:r>
          </a:p>
          <a:p>
            <a:pPr algn="l"/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4" name="Graphique 3"/>
          <p:cNvGraphicFramePr/>
          <p:nvPr/>
        </p:nvGraphicFramePr>
        <p:xfrm>
          <a:off x="395536" y="2276872"/>
          <a:ext cx="7848872" cy="4257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OLPC </a:t>
            </a:r>
            <a:r>
              <a:rPr lang="fr-FR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deployment</a:t>
            </a:r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contexts</a:t>
            </a:r>
            <a: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br>
              <a:rPr lang="fr-F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educationnal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perspective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844824"/>
            <a:ext cx="7854696" cy="4464496"/>
          </a:xfrm>
        </p:spPr>
        <p:txBody>
          <a:bodyPr>
            <a:normAutofit fontScale="85000" lnSpcReduction="10000"/>
          </a:bodyPr>
          <a:lstStyle/>
          <a:p>
            <a:pPr lvl="0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High repetition and drop-out rates</a:t>
            </a:r>
          </a:p>
          <a:p>
            <a:pPr lvl="0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Poor literacy environment </a:t>
            </a:r>
          </a:p>
          <a:p>
            <a:pPr lvl="0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Inefficient teaching methods</a:t>
            </a:r>
          </a:p>
          <a:p>
            <a:pPr lvl="0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Bad classrooms equipment</a:t>
            </a:r>
          </a:p>
          <a:p>
            <a:pPr lvl="0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Very little effective learning time</a:t>
            </a:r>
          </a:p>
          <a:p>
            <a:pPr lvl="0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Low social demand from parents</a:t>
            </a:r>
          </a:p>
          <a:p>
            <a:pPr lvl="0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Language of instruction not spoken home</a:t>
            </a:r>
          </a:p>
          <a:p>
            <a:pPr lvl="0" algn="l">
              <a:buFont typeface="Arial" pitchFamily="34" charset="0"/>
              <a:buChar char="•"/>
            </a:pPr>
            <a:r>
              <a:rPr lang="en-US" sz="3200" dirty="0" smtClean="0"/>
              <a:t>Very low learning outcomes</a:t>
            </a:r>
          </a:p>
          <a:p>
            <a:pPr lvl="0" algn="l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High gender, rural/urban and ethnic disparities</a:t>
            </a:r>
          </a:p>
          <a:p>
            <a:pPr algn="l"/>
            <a:endParaRPr lang="en-US" sz="3200" dirty="0" smtClean="0">
              <a:solidFill>
                <a:schemeClr val="accent1"/>
              </a:solidFill>
              <a:latin typeface="+mj-l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268760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The </a:t>
            </a:r>
            <a:r>
              <a:rPr lang="fr-FR" sz="40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reading</a:t>
            </a:r>
            <a:r>
              <a:rPr lang="fr-FR" sz="4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40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problem</a:t>
            </a:r>
            <a:r>
              <a:rPr lang="fr-FR" sz="4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in OLPC </a:t>
            </a:r>
            <a:r>
              <a:rPr lang="fr-FR" sz="40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deployment</a:t>
            </a:r>
            <a:r>
              <a:rPr lang="fr-FR" sz="4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40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contexts</a:t>
            </a:r>
            <a:r>
              <a:rPr lang="fr-FR" sz="4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endParaRPr lang="en-US" sz="4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844824"/>
            <a:ext cx="7854696" cy="4752528"/>
          </a:xfrm>
        </p:spPr>
        <p:txBody>
          <a:bodyPr>
            <a:normAutofit/>
          </a:bodyPr>
          <a:lstStyle/>
          <a:p>
            <a:pPr lvl="0" algn="l"/>
            <a:endParaRPr lang="en-US" sz="3200" dirty="0" smtClean="0">
              <a:solidFill>
                <a:srgbClr val="0070C0"/>
              </a:solidFill>
            </a:endParaRPr>
          </a:p>
          <a:p>
            <a:pPr lvl="0" algn="l"/>
            <a:endParaRPr lang="en-US" sz="3200" dirty="0" smtClean="0">
              <a:solidFill>
                <a:srgbClr val="0070C0"/>
              </a:solidFill>
            </a:endParaRPr>
          </a:p>
          <a:p>
            <a:pPr lvl="0" algn="l"/>
            <a:endParaRPr lang="en-US" sz="3200" dirty="0" smtClean="0">
              <a:solidFill>
                <a:srgbClr val="0070C0"/>
              </a:solidFill>
            </a:endParaRPr>
          </a:p>
          <a:p>
            <a:pPr lvl="0" algn="l"/>
            <a:endParaRPr lang="en-US" sz="3200" dirty="0" smtClean="0">
              <a:solidFill>
                <a:srgbClr val="0070C0"/>
              </a:solidFill>
            </a:endParaRPr>
          </a:p>
          <a:p>
            <a:pPr lvl="0" algn="l"/>
            <a:endParaRPr lang="en-US" sz="3200" dirty="0" smtClean="0">
              <a:solidFill>
                <a:srgbClr val="0070C0"/>
              </a:solidFill>
            </a:endParaRPr>
          </a:p>
          <a:p>
            <a:pPr lvl="0" algn="l"/>
            <a:endParaRPr lang="en-US" sz="3200" dirty="0" smtClean="0">
              <a:solidFill>
                <a:srgbClr val="0070C0"/>
              </a:solidFill>
            </a:endParaRPr>
          </a:p>
          <a:p>
            <a:pPr lvl="0" algn="l"/>
            <a:endParaRPr lang="en-US" sz="2200" dirty="0" smtClean="0">
              <a:solidFill>
                <a:srgbClr val="0070C0"/>
              </a:solidFill>
            </a:endParaRPr>
          </a:p>
          <a:p>
            <a:pPr lvl="0" algn="l"/>
            <a:r>
              <a:rPr lang="en-US" sz="1800" dirty="0" smtClean="0">
                <a:solidFill>
                  <a:srgbClr val="0070C0"/>
                </a:solidFill>
              </a:rPr>
              <a:t>Adapted from G</a:t>
            </a:r>
            <a:r>
              <a:rPr lang="en-US" sz="1800" cap="all" dirty="0" smtClean="0">
                <a:solidFill>
                  <a:srgbClr val="0070C0"/>
                </a:solidFill>
              </a:rPr>
              <a:t>ove</a:t>
            </a:r>
            <a:r>
              <a:rPr lang="en-US" sz="1800" dirty="0" smtClean="0">
                <a:solidFill>
                  <a:srgbClr val="0070C0"/>
                </a:solidFill>
              </a:rPr>
              <a:t> A. &amp; </a:t>
            </a:r>
            <a:r>
              <a:rPr lang="en-US" sz="1800" cap="all" dirty="0" err="1" smtClean="0">
                <a:solidFill>
                  <a:srgbClr val="0070C0"/>
                </a:solidFill>
              </a:rPr>
              <a:t>Cvelich</a:t>
            </a:r>
            <a:r>
              <a:rPr lang="en-US" sz="1800" dirty="0" smtClean="0">
                <a:solidFill>
                  <a:srgbClr val="0070C0"/>
                </a:solidFill>
              </a:rPr>
              <a:t> P. (2010), </a:t>
            </a:r>
            <a:r>
              <a:rPr lang="en-US" sz="1800" i="1" dirty="0" smtClean="0">
                <a:solidFill>
                  <a:srgbClr val="0070C0"/>
                </a:solidFill>
              </a:rPr>
              <a:t>Early Reading: Igniting Education for All</a:t>
            </a:r>
            <a:r>
              <a:rPr lang="en-US" sz="1800" dirty="0" smtClean="0">
                <a:solidFill>
                  <a:srgbClr val="0070C0"/>
                </a:solidFill>
              </a:rPr>
              <a:t>. RTI International</a:t>
            </a:r>
          </a:p>
          <a:p>
            <a:pPr algn="l"/>
            <a:endParaRPr lang="en-US" sz="3200" dirty="0" smtClean="0">
              <a:solidFill>
                <a:schemeClr val="accent1"/>
              </a:solidFill>
              <a:latin typeface="+mj-lt"/>
            </a:endParaRPr>
          </a:p>
          <a:p>
            <a:endParaRPr lang="en-US" dirty="0"/>
          </a:p>
        </p:txBody>
      </p:sp>
      <p:graphicFrame>
        <p:nvGraphicFramePr>
          <p:cNvPr id="4" name="Graphique 3"/>
          <p:cNvGraphicFramePr/>
          <p:nvPr/>
        </p:nvGraphicFramePr>
        <p:xfrm>
          <a:off x="539552" y="1340768"/>
          <a:ext cx="806489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576064"/>
          </a:xfrm>
        </p:spPr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OLPC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deployment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actual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evaluations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5112568"/>
          </a:xfrm>
        </p:spPr>
        <p:txBody>
          <a:bodyPr>
            <a:normAutofit lnSpcReduction="10000"/>
          </a:bodyPr>
          <a:lstStyle/>
          <a:p>
            <a:pPr lvl="0" algn="l"/>
            <a:r>
              <a:rPr lang="en-US" sz="2400" dirty="0" smtClean="0">
                <a:solidFill>
                  <a:srgbClr val="0070C0"/>
                </a:solidFill>
              </a:rPr>
              <a:t>Only one paper published in a scientific review dealing with an OLPC deployment (Hourcade 2009)</a:t>
            </a: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dirty="0" smtClean="0">
                <a:solidFill>
                  <a:srgbClr val="0070C0"/>
                </a:solidFill>
              </a:rPr>
              <a:t>As </a:t>
            </a:r>
            <a:r>
              <a:rPr lang="fr-FR" sz="2400" i="1" dirty="0" err="1" smtClean="0">
                <a:solidFill>
                  <a:srgbClr val="0070C0"/>
                </a:solidFill>
              </a:rPr>
              <a:t>bad</a:t>
            </a:r>
            <a:r>
              <a:rPr lang="fr-FR" sz="2400" dirty="0" smtClean="0">
                <a:solidFill>
                  <a:srgbClr val="0070C0"/>
                </a:solidFill>
              </a:rPr>
              <a:t> or as </a:t>
            </a:r>
            <a:r>
              <a:rPr lang="fr-FR" sz="2400" i="1" dirty="0" smtClean="0">
                <a:solidFill>
                  <a:srgbClr val="0070C0"/>
                </a:solidFill>
              </a:rPr>
              <a:t>good</a:t>
            </a:r>
            <a:r>
              <a:rPr lang="fr-FR" sz="2400" dirty="0" smtClean="0">
                <a:solidFill>
                  <a:srgbClr val="0070C0"/>
                </a:solidFill>
              </a:rPr>
              <a:t> as </a:t>
            </a:r>
            <a:r>
              <a:rPr lang="fr-FR" sz="2400" dirty="0" err="1" smtClean="0">
                <a:solidFill>
                  <a:srgbClr val="0070C0"/>
                </a:solidFill>
              </a:rPr>
              <a:t>others</a:t>
            </a:r>
            <a:r>
              <a:rPr lang="fr-FR" sz="2400" dirty="0" smtClean="0">
                <a:solidFill>
                  <a:srgbClr val="0070C0"/>
                </a:solidFill>
              </a:rPr>
              <a:t> 1:1 </a:t>
            </a:r>
            <a:r>
              <a:rPr lang="fr-FR" sz="2400" dirty="0" err="1" smtClean="0">
                <a:solidFill>
                  <a:srgbClr val="0070C0"/>
                </a:solidFill>
              </a:rPr>
              <a:t>evaluations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dirty="0" err="1" smtClean="0">
                <a:solidFill>
                  <a:srgbClr val="0070C0"/>
                </a:solidFill>
              </a:rPr>
              <a:t>methods</a:t>
            </a:r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b="1" dirty="0" smtClean="0">
                <a:sym typeface="Wingdings" pitchFamily="2" charset="2"/>
              </a:rPr>
              <a:t> No </a:t>
            </a:r>
            <a:r>
              <a:rPr lang="fr-FR" sz="2400" b="1" dirty="0" err="1" smtClean="0">
                <a:sym typeface="Wingdings" pitchFamily="2" charset="2"/>
              </a:rPr>
              <a:t>measurement</a:t>
            </a:r>
            <a:r>
              <a:rPr lang="fr-FR" sz="2400" b="1" dirty="0" smtClean="0">
                <a:sym typeface="Wingdings" pitchFamily="2" charset="2"/>
              </a:rPr>
              <a:t> of </a:t>
            </a:r>
            <a:r>
              <a:rPr lang="fr-FR" sz="2400" b="1" dirty="0" err="1" smtClean="0">
                <a:sym typeface="Wingdings" pitchFamily="2" charset="2"/>
              </a:rPr>
              <a:t>effects</a:t>
            </a:r>
            <a:r>
              <a:rPr lang="fr-FR" sz="2400" b="1" dirty="0" smtClean="0">
                <a:sym typeface="Wingdings" pitchFamily="2" charset="2"/>
              </a:rPr>
              <a:t> size</a:t>
            </a:r>
            <a:endParaRPr lang="fr-FR" sz="2400" b="1" dirty="0" smtClean="0"/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en-US" sz="2400" dirty="0" smtClean="0">
                <a:solidFill>
                  <a:srgbClr val="0070C0"/>
                </a:solidFill>
              </a:rPr>
              <a:t>Little information is given on tests used to measure learning </a:t>
            </a:r>
            <a:r>
              <a:rPr lang="en-US" sz="2400" dirty="0" smtClean="0">
                <a:solidFill>
                  <a:srgbClr val="0070C0"/>
                </a:solidFill>
              </a:rPr>
              <a:t>outcomes (except for Sri Lanka, Haiti)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r>
              <a:rPr lang="en-US" sz="2400" dirty="0" smtClean="0">
                <a:solidFill>
                  <a:srgbClr val="0070C0"/>
                </a:solidFill>
              </a:rPr>
              <a:t>Too much emphasis on the attitudes </a:t>
            </a:r>
            <a:r>
              <a:rPr lang="en-US" sz="2400" dirty="0" smtClean="0">
                <a:solidFill>
                  <a:srgbClr val="0070C0"/>
                </a:solidFill>
              </a:rPr>
              <a:t> and </a:t>
            </a:r>
            <a:r>
              <a:rPr lang="en-US" sz="2400" dirty="0" smtClean="0">
                <a:solidFill>
                  <a:srgbClr val="0070C0"/>
                </a:solidFill>
              </a:rPr>
              <a:t>motivations of pupils in the </a:t>
            </a:r>
            <a:r>
              <a:rPr lang="en-US" sz="2400" dirty="0" smtClean="0">
                <a:solidFill>
                  <a:srgbClr val="0070C0"/>
                </a:solidFill>
              </a:rPr>
              <a:t>reporting</a:t>
            </a:r>
          </a:p>
          <a:p>
            <a:pPr lvl="0" algn="l"/>
            <a:r>
              <a:rPr lang="en-US" sz="2400" dirty="0" smtClean="0">
                <a:solidFill>
                  <a:srgbClr val="0070C0"/>
                </a:solidFill>
              </a:rPr>
              <a:t> 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dirty="0" smtClean="0">
                <a:solidFill>
                  <a:srgbClr val="0070C0"/>
                </a:solidFill>
              </a:rPr>
              <a:t>Impact </a:t>
            </a:r>
            <a:r>
              <a:rPr lang="fr-FR" sz="2400" dirty="0" err="1" smtClean="0">
                <a:solidFill>
                  <a:srgbClr val="0070C0"/>
                </a:solidFill>
              </a:rPr>
              <a:t>evaluation</a:t>
            </a:r>
            <a:r>
              <a:rPr lang="fr-FR" sz="2400" dirty="0" smtClean="0">
                <a:solidFill>
                  <a:srgbClr val="0070C0"/>
                </a:solidFill>
              </a:rPr>
              <a:t> reports </a:t>
            </a:r>
            <a:r>
              <a:rPr lang="fr-FR" sz="2400" dirty="0" err="1" smtClean="0">
                <a:solidFill>
                  <a:srgbClr val="0070C0"/>
                </a:solidFill>
              </a:rPr>
              <a:t>expected</a:t>
            </a:r>
            <a:r>
              <a:rPr lang="fr-FR" sz="2400" dirty="0" smtClean="0">
                <a:solidFill>
                  <a:srgbClr val="0070C0"/>
                </a:solidFill>
              </a:rPr>
              <a:t> 2010/2011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764704"/>
          </a:xfrm>
        </p:spPr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OLPC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reported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36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outcomes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(7 countrie</a:t>
            </a:r>
            <a:r>
              <a:rPr lang="fr-F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s)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3400" y="1196752"/>
            <a:ext cx="7854696" cy="5400600"/>
          </a:xfrm>
        </p:spPr>
        <p:txBody>
          <a:bodyPr>
            <a:normAutofit lnSpcReduction="10000"/>
          </a:bodyPr>
          <a:lstStyle/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r>
              <a:rPr lang="en-US" sz="2400" dirty="0" smtClean="0">
                <a:solidFill>
                  <a:srgbClr val="0070C0"/>
                </a:solidFill>
              </a:rPr>
              <a:t> 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0" algn="l"/>
            <a:endParaRPr lang="fr-FR" sz="2400" dirty="0" smtClean="0">
              <a:solidFill>
                <a:srgbClr val="0070C0"/>
              </a:solidFill>
            </a:endParaRPr>
          </a:p>
          <a:p>
            <a:pPr lvl="0" algn="l"/>
            <a:r>
              <a:rPr lang="fr-FR" sz="2400" dirty="0" smtClean="0">
                <a:solidFill>
                  <a:srgbClr val="0070C0"/>
                </a:solidFill>
              </a:rPr>
              <a:t>7 countries, </a:t>
            </a:r>
            <a:r>
              <a:rPr lang="fr-FR" sz="2400" dirty="0" err="1" smtClean="0">
                <a:solidFill>
                  <a:srgbClr val="0070C0"/>
                </a:solidFill>
              </a:rPr>
              <a:t>see</a:t>
            </a:r>
            <a:r>
              <a:rPr lang="fr-FR" sz="2400" dirty="0" smtClean="0">
                <a:solidFill>
                  <a:srgbClr val="0070C0"/>
                </a:solidFill>
              </a:rPr>
              <a:t> (Varly 2010) for </a:t>
            </a:r>
            <a:r>
              <a:rPr lang="fr-FR" sz="2400" dirty="0" err="1" smtClean="0">
                <a:solidFill>
                  <a:srgbClr val="0070C0"/>
                </a:solidFill>
              </a:rPr>
              <a:t>list</a:t>
            </a:r>
            <a:r>
              <a:rPr lang="fr-FR" sz="2400" dirty="0" smtClean="0">
                <a:solidFill>
                  <a:srgbClr val="0070C0"/>
                </a:solidFill>
              </a:rPr>
              <a:t> of countries and data limitations</a:t>
            </a:r>
            <a:endParaRPr 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Graphique 3"/>
          <p:cNvGraphicFramePr/>
          <p:nvPr/>
        </p:nvGraphicFramePr>
        <p:xfrm>
          <a:off x="539552" y="980728"/>
          <a:ext cx="770485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547</Words>
  <Application>Microsoft Office PowerPoint</Application>
  <PresentationFormat>Affichage à l'écran (4:3)</PresentationFormat>
  <Paragraphs>152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Débit</vt:lpstr>
      <vt:lpstr>Evaluations in OLPC What for ? What has been done? What could be done ? </vt:lpstr>
      <vt:lpstr>Evaluations in OLPC What for ? </vt:lpstr>
      <vt:lpstr>Evaluations of 1:1 projects outstide the OLPC world</vt:lpstr>
      <vt:lpstr>1:1 reported outcomes</vt:lpstr>
      <vt:lpstr>OLPC deployment contexts  IT perspective</vt:lpstr>
      <vt:lpstr>OLPC deployment contexts  educationnal perspective</vt:lpstr>
      <vt:lpstr>The reading problem in OLPC deployment contexts </vt:lpstr>
      <vt:lpstr>OLPC deployment actual evaluations</vt:lpstr>
      <vt:lpstr>OLPC reported outcomes (7 countries)</vt:lpstr>
      <vt:lpstr>What is beeing evaluated ?</vt:lpstr>
      <vt:lpstr>Developing OLPC evaluations tools</vt:lpstr>
      <vt:lpstr>Case study of Nosy Komba : problems check list</vt:lpstr>
      <vt:lpstr>Formative evaluation well underway</vt:lpstr>
      <vt:lpstr>Impact evaluation : take it or leave it ?</vt:lpstr>
      <vt:lpstr>Thanks for reading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Evaluations in OLPC What for ? What has been done? What could be done ? </dc:title>
  <dc:creator>HP</dc:creator>
  <cp:lastModifiedBy>HP</cp:lastModifiedBy>
  <cp:revision>42</cp:revision>
  <dcterms:created xsi:type="dcterms:W3CDTF">2010-10-22T12:54:16Z</dcterms:created>
  <dcterms:modified xsi:type="dcterms:W3CDTF">2010-10-22T15:10:18Z</dcterms:modified>
</cp:coreProperties>
</file>